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7620000" cx="10160000"/>
  <p:notesSz cx="7620000" cy="10160000"/>
  <p:embeddedFontLst>
    <p:embeddedFont>
      <p:font typeface="Robo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Roboto-bold.fntdata"/><Relationship Id="rId10" Type="http://schemas.openxmlformats.org/officeDocument/2006/relationships/slide" Target="slides/slide6.xml"/><Relationship Id="rId32" Type="http://schemas.openxmlformats.org/officeDocument/2006/relationships/font" Target="fonts/Roboto-regular.fntdata"/><Relationship Id="rId13" Type="http://schemas.openxmlformats.org/officeDocument/2006/relationships/slide" Target="slides/slide9.xml"/><Relationship Id="rId35" Type="http://schemas.openxmlformats.org/officeDocument/2006/relationships/font" Target="fonts/Roboto-boldItalic.fntdata"/><Relationship Id="rId12" Type="http://schemas.openxmlformats.org/officeDocument/2006/relationships/slide" Target="slides/slide8.xml"/><Relationship Id="rId34" Type="http://schemas.openxmlformats.org/officeDocument/2006/relationships/font" Target="fonts/Roboto-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62000" y="4826000"/>
            <a:ext cx="6096000" cy="45720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 name="Shape 19"/>
        <p:cNvGrpSpPr/>
        <p:nvPr/>
      </p:nvGrpSpPr>
      <p:grpSpPr>
        <a:xfrm>
          <a:off x="0" y="0"/>
          <a:ext cx="0" cy="0"/>
          <a:chOff x="0" y="0"/>
          <a:chExt cx="0" cy="0"/>
        </a:xfrm>
      </p:grpSpPr>
      <p:sp>
        <p:nvSpPr>
          <p:cNvPr id="20" name="Google Shape;20;i0: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21" name="Google Shape;21;i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i27: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72" name="Google Shape;72;i27: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i100: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77" name="Google Shape;77;i10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sz="1466"/>
              <a:t>Míša Kl.</a:t>
            </a:r>
            <a:endParaRPr sz="1466"/>
          </a:p>
          <a:p>
            <a:pPr indent="0" lvl="0" marL="0" rtl="0" algn="l">
              <a:spcBef>
                <a:spcPts val="0"/>
              </a:spcBef>
              <a:spcAft>
                <a:spcPts val="0"/>
              </a:spcAft>
              <a:buNone/>
            </a:pPr>
            <a:r>
              <a:t/>
            </a:r>
            <a:endParaRPr sz="1466"/>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i43: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83" name="Google Shape;83;i43: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1466">
                <a:solidFill>
                  <a:schemeClr val="dk1"/>
                </a:solidFill>
              </a:rPr>
              <a:t>Míša Kl.</a:t>
            </a:r>
            <a:endParaRPr sz="1466"/>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i65: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89" name="Google Shape;89;i65: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i59: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95" name="Google Shape;95;i59: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sz="1466">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1466">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i106: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i106: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4436c449b_00: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436c449b_0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i143: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i143: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i137: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i137: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i54: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i54: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sz="1466">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 name="Shape 28"/>
        <p:cNvGrpSpPr/>
        <p:nvPr/>
      </p:nvGrpSpPr>
      <p:grpSpPr>
        <a:xfrm>
          <a:off x="0" y="0"/>
          <a:ext cx="0" cy="0"/>
          <a:chOff x="0" y="0"/>
          <a:chExt cx="0" cy="0"/>
        </a:xfrm>
      </p:grpSpPr>
      <p:sp>
        <p:nvSpPr>
          <p:cNvPr id="29" name="Google Shape;29;i9: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30" name="Google Shape;30;i9: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i77: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i77: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i149: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i149: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436c449b_09: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436c449b_09: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a:p>
            <a:pPr indent="0" lvl="0" marL="0" rtl="0" algn="l">
              <a:spcBef>
                <a:spcPts val="0"/>
              </a:spcBef>
              <a:spcAft>
                <a:spcPts val="0"/>
              </a:spcAft>
              <a:buNone/>
            </a:pPr>
            <a:r>
              <a:t/>
            </a:r>
            <a:endParaRPr sz="1466"/>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i88: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i88: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i157: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i157: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c5903bf6fc_0_42: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c5903bf6fc_0_42: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66"/>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c5903bf6fc_0_6: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c5903bf6fc_0_6: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c5903bf6fc_0_24: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c5903bf6fc_0_24: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https://www.menti.com/f2fgtubwqf</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c5903bf6fc_0_53: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35" name="Google Shape;35;gc5903bf6fc_0_53: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gc5903bf6fc_0_17: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40" name="Google Shape;40;gc5903bf6fc_0_17: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1050">
                <a:solidFill>
                  <a:schemeClr val="dk1"/>
                </a:solidFill>
                <a:highlight>
                  <a:srgbClr val="FFFFFF"/>
                </a:highlight>
                <a:latin typeface="Roboto"/>
                <a:ea typeface="Roboto"/>
                <a:cs typeface="Roboto"/>
                <a:sym typeface="Roboto"/>
              </a:rPr>
              <a:t>https://www.menti.com/j1etvg1oa1</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c5f72538e0_0_10: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45" name="Google Shape;45;gc5f72538e0_0_1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c5903bf6fc_0_0: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50" name="Google Shape;50;gc5903bf6fc_0_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i176: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55" name="Google Shape;55;i176: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US" sz="1466"/>
              <a:t>Míša Kl.</a:t>
            </a:r>
            <a:endParaRPr sz="1466">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i188:notes"/>
          <p:cNvSpPr/>
          <p:nvPr>
            <p:ph idx="2" type="sldImg"/>
          </p:nvPr>
        </p:nvSpPr>
        <p:spPr>
          <a:xfrm>
            <a:off x="1270250" y="762000"/>
            <a:ext cx="5080250" cy="3810000"/>
          </a:xfrm>
          <a:custGeom>
            <a:rect b="b" l="l" r="r" t="t"/>
            <a:pathLst>
              <a:path extrusionOk="0" h="120000" w="120000">
                <a:moveTo>
                  <a:pt x="0" y="0"/>
                </a:moveTo>
                <a:lnTo>
                  <a:pt x="120000" y="0"/>
                </a:lnTo>
                <a:lnTo>
                  <a:pt x="120000" y="120000"/>
                </a:lnTo>
                <a:lnTo>
                  <a:pt x="0" y="120000"/>
                </a:lnTo>
                <a:close/>
              </a:path>
            </a:pathLst>
          </a:custGeom>
        </p:spPr>
      </p:sp>
      <p:sp>
        <p:nvSpPr>
          <p:cNvPr id="61" name="Google Shape;61;i188: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sz="1466">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72c6dc0528_1_0:notes"/>
          <p:cNvSpPr/>
          <p:nvPr>
            <p:ph idx="2" type="sldImg"/>
          </p:nvPr>
        </p:nvSpPr>
        <p:spPr>
          <a:xfrm>
            <a:off x="1270250" y="762000"/>
            <a:ext cx="5080200" cy="3810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2c6dc0528_1_0:notes"/>
          <p:cNvSpPr txBox="1"/>
          <p:nvPr>
            <p:ph idx="1" type="body"/>
          </p:nvPr>
        </p:nvSpPr>
        <p:spPr>
          <a:xfrm>
            <a:off x="762000" y="4826000"/>
            <a:ext cx="6096000" cy="45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domluvit s míšou, jestli půjde sdílet web (důležité dotazy)?</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 name="Shape 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 name="Shape 7"/>
        <p:cNvGrpSpPr/>
        <p:nvPr/>
      </p:nvGrpSpPr>
      <p:grpSpPr>
        <a:xfrm>
          <a:off x="0" y="0"/>
          <a:ext cx="0" cy="0"/>
          <a:chOff x="0" y="0"/>
          <a:chExt cx="0" cy="0"/>
        </a:xfrm>
      </p:grpSpPr>
      <p:sp>
        <p:nvSpPr>
          <p:cNvPr id="8" name="Google Shape;8;p3"/>
          <p:cNvSpPr txBox="1"/>
          <p:nvPr>
            <p:ph type="ctrTitle"/>
          </p:nvPr>
        </p:nvSpPr>
        <p:spPr>
          <a:xfrm>
            <a:off x="914400" y="3048000"/>
            <a:ext cx="8331300" cy="12192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SzPts val="4800"/>
              <a:buChar char="●"/>
              <a:defRPr sz="4800"/>
            </a:lvl1pPr>
            <a:lvl2pPr lvl="1" rtl="0" algn="ctr">
              <a:spcBef>
                <a:spcPts val="0"/>
              </a:spcBef>
              <a:spcAft>
                <a:spcPts val="0"/>
              </a:spcAft>
              <a:buSzPts val="4800"/>
              <a:buChar char="○"/>
              <a:defRPr sz="4800"/>
            </a:lvl2pPr>
            <a:lvl3pPr lvl="2" rtl="0" algn="ctr">
              <a:spcBef>
                <a:spcPts val="0"/>
              </a:spcBef>
              <a:spcAft>
                <a:spcPts val="0"/>
              </a:spcAft>
              <a:buSzPts val="4800"/>
              <a:buChar char="■"/>
              <a:defRPr sz="4800"/>
            </a:lvl3pPr>
            <a:lvl4pPr lvl="3" rtl="0" algn="ctr">
              <a:spcBef>
                <a:spcPts val="0"/>
              </a:spcBef>
              <a:spcAft>
                <a:spcPts val="0"/>
              </a:spcAft>
              <a:buSzPts val="4800"/>
              <a:buChar char="●"/>
              <a:defRPr sz="4800"/>
            </a:lvl4pPr>
            <a:lvl5pPr lvl="4" rtl="0" algn="ctr">
              <a:spcBef>
                <a:spcPts val="0"/>
              </a:spcBef>
              <a:spcAft>
                <a:spcPts val="0"/>
              </a:spcAft>
              <a:buSzPts val="4800"/>
              <a:buChar char="○"/>
              <a:defRPr sz="4800"/>
            </a:lvl5pPr>
            <a:lvl6pPr lvl="5" rtl="0" algn="ctr">
              <a:spcBef>
                <a:spcPts val="0"/>
              </a:spcBef>
              <a:spcAft>
                <a:spcPts val="0"/>
              </a:spcAft>
              <a:buSzPts val="4800"/>
              <a:buChar char="■"/>
              <a:defRPr sz="4800"/>
            </a:lvl6pPr>
            <a:lvl7pPr lvl="6" rtl="0" algn="ctr">
              <a:spcBef>
                <a:spcPts val="0"/>
              </a:spcBef>
              <a:spcAft>
                <a:spcPts val="0"/>
              </a:spcAft>
              <a:buSzPts val="4800"/>
              <a:buChar char="●"/>
              <a:defRPr sz="4800"/>
            </a:lvl7pPr>
            <a:lvl8pPr lvl="7" rtl="0" algn="ctr">
              <a:spcBef>
                <a:spcPts val="0"/>
              </a:spcBef>
              <a:spcAft>
                <a:spcPts val="0"/>
              </a:spcAft>
              <a:buSzPts val="4800"/>
              <a:buChar char="○"/>
              <a:defRPr sz="4800"/>
            </a:lvl8pPr>
            <a:lvl9pPr lvl="8" rtl="0" algn="ctr">
              <a:spcBef>
                <a:spcPts val="0"/>
              </a:spcBef>
              <a:spcAft>
                <a:spcPts val="0"/>
              </a:spcAft>
              <a:buSzPts val="4800"/>
              <a:buChar char="■"/>
              <a:defRPr sz="4800"/>
            </a:lvl9pPr>
          </a:lstStyle>
          <a:p/>
        </p:txBody>
      </p:sp>
      <p:sp>
        <p:nvSpPr>
          <p:cNvPr id="9" name="Google Shape;9;p3"/>
          <p:cNvSpPr txBox="1"/>
          <p:nvPr>
            <p:ph idx="1" type="subTitle"/>
          </p:nvPr>
        </p:nvSpPr>
        <p:spPr>
          <a:xfrm>
            <a:off x="1828800" y="4572000"/>
            <a:ext cx="6502500" cy="9144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SzPts val="3200"/>
              <a:buChar char="●"/>
              <a:defRPr sz="3200"/>
            </a:lvl1pPr>
            <a:lvl2pPr lvl="1" rtl="0" algn="ctr">
              <a:spcBef>
                <a:spcPts val="0"/>
              </a:spcBef>
              <a:spcAft>
                <a:spcPts val="0"/>
              </a:spcAft>
              <a:buSzPts val="3200"/>
              <a:buChar char="○"/>
              <a:defRPr sz="3200"/>
            </a:lvl2pPr>
            <a:lvl3pPr lvl="2" rtl="0" algn="ctr">
              <a:spcBef>
                <a:spcPts val="0"/>
              </a:spcBef>
              <a:spcAft>
                <a:spcPts val="0"/>
              </a:spcAft>
              <a:buSzPts val="3200"/>
              <a:buChar char="■"/>
              <a:defRPr sz="3200"/>
            </a:lvl3pPr>
            <a:lvl4pPr lvl="3" rtl="0" algn="ctr">
              <a:spcBef>
                <a:spcPts val="0"/>
              </a:spcBef>
              <a:spcAft>
                <a:spcPts val="0"/>
              </a:spcAft>
              <a:buSzPts val="3200"/>
              <a:buChar char="●"/>
              <a:defRPr sz="3200"/>
            </a:lvl4pPr>
            <a:lvl5pPr lvl="4" rtl="0" algn="ctr">
              <a:spcBef>
                <a:spcPts val="0"/>
              </a:spcBef>
              <a:spcAft>
                <a:spcPts val="0"/>
              </a:spcAft>
              <a:buSzPts val="3200"/>
              <a:buChar char="○"/>
              <a:defRPr sz="3200"/>
            </a:lvl5pPr>
            <a:lvl6pPr lvl="5" rtl="0" algn="ctr">
              <a:spcBef>
                <a:spcPts val="0"/>
              </a:spcBef>
              <a:spcAft>
                <a:spcPts val="0"/>
              </a:spcAft>
              <a:buSzPts val="3200"/>
              <a:buChar char="■"/>
              <a:defRPr sz="3200"/>
            </a:lvl6pPr>
            <a:lvl7pPr lvl="6" rtl="0" algn="ctr">
              <a:spcBef>
                <a:spcPts val="0"/>
              </a:spcBef>
              <a:spcAft>
                <a:spcPts val="0"/>
              </a:spcAft>
              <a:buSzPts val="3200"/>
              <a:buChar char="●"/>
              <a:defRPr sz="3200"/>
            </a:lvl7pPr>
            <a:lvl8pPr lvl="7" rtl="0" algn="ctr">
              <a:spcBef>
                <a:spcPts val="0"/>
              </a:spcBef>
              <a:spcAft>
                <a:spcPts val="0"/>
              </a:spcAft>
              <a:buSzPts val="3200"/>
              <a:buChar char="○"/>
              <a:defRPr sz="3200"/>
            </a:lvl8pPr>
            <a:lvl9pPr lvl="8" rtl="0" algn="ctr">
              <a:spcBef>
                <a:spcPts val="0"/>
              </a:spcBef>
              <a:spcAft>
                <a:spcPts val="0"/>
              </a:spcAft>
              <a:buSzPts val="3200"/>
              <a:buChar char="■"/>
              <a:defRPr sz="3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 name="Shape 10"/>
        <p:cNvGrpSpPr/>
        <p:nvPr/>
      </p:nvGrpSpPr>
      <p:grpSpPr>
        <a:xfrm>
          <a:off x="0" y="0"/>
          <a:ext cx="0" cy="0"/>
          <a:chOff x="0" y="0"/>
          <a:chExt cx="0" cy="0"/>
        </a:xfrm>
      </p:grpSpPr>
      <p:sp>
        <p:nvSpPr>
          <p:cNvPr id="11" name="Google Shape;11;p4"/>
          <p:cNvSpPr txBox="1"/>
          <p:nvPr>
            <p:ph type="title"/>
          </p:nvPr>
        </p:nvSpPr>
        <p:spPr>
          <a:xfrm>
            <a:off x="304800" y="304800"/>
            <a:ext cx="9550500" cy="914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4267"/>
              <a:buChar char="●"/>
              <a:defRPr sz="4266"/>
            </a:lvl1pPr>
            <a:lvl2pPr lvl="1" rtl="0">
              <a:spcBef>
                <a:spcPts val="0"/>
              </a:spcBef>
              <a:spcAft>
                <a:spcPts val="0"/>
              </a:spcAft>
              <a:buSzPts val="4267"/>
              <a:buChar char="○"/>
              <a:defRPr sz="4266"/>
            </a:lvl2pPr>
            <a:lvl3pPr lvl="2" rtl="0">
              <a:spcBef>
                <a:spcPts val="0"/>
              </a:spcBef>
              <a:spcAft>
                <a:spcPts val="0"/>
              </a:spcAft>
              <a:buSzPts val="4267"/>
              <a:buChar char="■"/>
              <a:defRPr sz="4266"/>
            </a:lvl3pPr>
            <a:lvl4pPr lvl="3" rtl="0">
              <a:spcBef>
                <a:spcPts val="0"/>
              </a:spcBef>
              <a:spcAft>
                <a:spcPts val="0"/>
              </a:spcAft>
              <a:buSzPts val="4267"/>
              <a:buChar char="●"/>
              <a:defRPr sz="4266"/>
            </a:lvl4pPr>
            <a:lvl5pPr lvl="4" rtl="0">
              <a:spcBef>
                <a:spcPts val="0"/>
              </a:spcBef>
              <a:spcAft>
                <a:spcPts val="0"/>
              </a:spcAft>
              <a:buSzPts val="4267"/>
              <a:buChar char="○"/>
              <a:defRPr sz="4266"/>
            </a:lvl5pPr>
            <a:lvl6pPr lvl="5" rtl="0">
              <a:spcBef>
                <a:spcPts val="0"/>
              </a:spcBef>
              <a:spcAft>
                <a:spcPts val="0"/>
              </a:spcAft>
              <a:buSzPts val="4267"/>
              <a:buChar char="■"/>
              <a:defRPr sz="4266"/>
            </a:lvl6pPr>
            <a:lvl7pPr lvl="6" rtl="0">
              <a:spcBef>
                <a:spcPts val="0"/>
              </a:spcBef>
              <a:spcAft>
                <a:spcPts val="0"/>
              </a:spcAft>
              <a:buSzPts val="4267"/>
              <a:buChar char="●"/>
              <a:defRPr sz="4266"/>
            </a:lvl7pPr>
            <a:lvl8pPr lvl="7" rtl="0">
              <a:spcBef>
                <a:spcPts val="0"/>
              </a:spcBef>
              <a:spcAft>
                <a:spcPts val="0"/>
              </a:spcAft>
              <a:buSzPts val="4267"/>
              <a:buChar char="○"/>
              <a:defRPr sz="4266"/>
            </a:lvl8pPr>
            <a:lvl9pPr lvl="8" rtl="0">
              <a:spcBef>
                <a:spcPts val="0"/>
              </a:spcBef>
              <a:spcAft>
                <a:spcPts val="0"/>
              </a:spcAft>
              <a:buSzPts val="4267"/>
              <a:buChar char="■"/>
              <a:defRPr sz="4266"/>
            </a:lvl9pPr>
          </a:lstStyle>
          <a:p/>
        </p:txBody>
      </p:sp>
      <p:sp>
        <p:nvSpPr>
          <p:cNvPr id="12" name="Google Shape;12;p4"/>
          <p:cNvSpPr txBox="1"/>
          <p:nvPr>
            <p:ph idx="1" type="body"/>
          </p:nvPr>
        </p:nvSpPr>
        <p:spPr>
          <a:xfrm>
            <a:off x="304800" y="1828800"/>
            <a:ext cx="9550500" cy="5486400"/>
          </a:xfrm>
          <a:prstGeom prst="rect">
            <a:avLst/>
          </a:prstGeom>
          <a:noFill/>
          <a:ln>
            <a:noFill/>
          </a:ln>
        </p:spPr>
        <p:txBody>
          <a:bodyPr anchorCtr="0" anchor="t" bIns="91425" lIns="91425" spcFirstLastPara="1" rIns="91425" wrap="square" tIns="91425">
            <a:noAutofit/>
          </a:bodyPr>
          <a:lstStyle>
            <a:lvl1pPr indent="-397933" lvl="0" marL="457200" rtl="0">
              <a:spcBef>
                <a:spcPts val="0"/>
              </a:spcBef>
              <a:spcAft>
                <a:spcPts val="0"/>
              </a:spcAft>
              <a:buSzPts val="2667"/>
              <a:buChar char="●"/>
              <a:defRPr sz="2666"/>
            </a:lvl1pPr>
            <a:lvl2pPr indent="-397933" lvl="1" marL="914400" rtl="0">
              <a:spcBef>
                <a:spcPts val="0"/>
              </a:spcBef>
              <a:spcAft>
                <a:spcPts val="0"/>
              </a:spcAft>
              <a:buSzPts val="2667"/>
              <a:buChar char="○"/>
              <a:defRPr sz="2666"/>
            </a:lvl2pPr>
            <a:lvl3pPr indent="-397933" lvl="2" marL="1371600" rtl="0">
              <a:spcBef>
                <a:spcPts val="0"/>
              </a:spcBef>
              <a:spcAft>
                <a:spcPts val="0"/>
              </a:spcAft>
              <a:buSzPts val="2667"/>
              <a:buChar char="■"/>
              <a:defRPr sz="2666"/>
            </a:lvl3pPr>
            <a:lvl4pPr indent="-397933" lvl="3" marL="1828800" rtl="0">
              <a:spcBef>
                <a:spcPts val="0"/>
              </a:spcBef>
              <a:spcAft>
                <a:spcPts val="0"/>
              </a:spcAft>
              <a:buSzPts val="2667"/>
              <a:buChar char="●"/>
              <a:defRPr sz="2666"/>
            </a:lvl4pPr>
            <a:lvl5pPr indent="-397933" lvl="4" marL="2286000" rtl="0">
              <a:spcBef>
                <a:spcPts val="0"/>
              </a:spcBef>
              <a:spcAft>
                <a:spcPts val="0"/>
              </a:spcAft>
              <a:buSzPts val="2667"/>
              <a:buChar char="○"/>
              <a:defRPr sz="2666"/>
            </a:lvl5pPr>
            <a:lvl6pPr indent="-397933" lvl="5" marL="2743200" rtl="0">
              <a:spcBef>
                <a:spcPts val="0"/>
              </a:spcBef>
              <a:spcAft>
                <a:spcPts val="0"/>
              </a:spcAft>
              <a:buSzPts val="2667"/>
              <a:buChar char="■"/>
              <a:defRPr sz="2666"/>
            </a:lvl6pPr>
            <a:lvl7pPr indent="-397933" lvl="6" marL="3200400" rtl="0">
              <a:spcBef>
                <a:spcPts val="0"/>
              </a:spcBef>
              <a:spcAft>
                <a:spcPts val="0"/>
              </a:spcAft>
              <a:buSzPts val="2667"/>
              <a:buChar char="●"/>
              <a:defRPr sz="2666"/>
            </a:lvl7pPr>
            <a:lvl8pPr indent="-397933" lvl="7" marL="3657600" rtl="0">
              <a:spcBef>
                <a:spcPts val="0"/>
              </a:spcBef>
              <a:spcAft>
                <a:spcPts val="0"/>
              </a:spcAft>
              <a:buSzPts val="2667"/>
              <a:buChar char="○"/>
              <a:defRPr sz="2666"/>
            </a:lvl8pPr>
            <a:lvl9pPr indent="-397933" lvl="8" marL="4114800" rtl="0">
              <a:spcBef>
                <a:spcPts val="0"/>
              </a:spcBef>
              <a:spcAft>
                <a:spcPts val="0"/>
              </a:spcAft>
              <a:buSzPts val="2667"/>
              <a:buChar char="■"/>
              <a:defRPr sz="2666"/>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3" name="Shape 13"/>
        <p:cNvGrpSpPr/>
        <p:nvPr/>
      </p:nvGrpSpPr>
      <p:grpSpPr>
        <a:xfrm>
          <a:off x="0" y="0"/>
          <a:ext cx="0" cy="0"/>
          <a:chOff x="0" y="0"/>
          <a:chExt cx="0" cy="0"/>
        </a:xfrm>
      </p:grpSpPr>
      <p:sp>
        <p:nvSpPr>
          <p:cNvPr id="14" name="Google Shape;14;p5"/>
          <p:cNvSpPr txBox="1"/>
          <p:nvPr>
            <p:ph type="title"/>
          </p:nvPr>
        </p:nvSpPr>
        <p:spPr>
          <a:xfrm>
            <a:off x="304800" y="304800"/>
            <a:ext cx="9550500" cy="914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4267"/>
              <a:buChar char="●"/>
              <a:defRPr sz="4266"/>
            </a:lvl1pPr>
            <a:lvl2pPr lvl="1" rtl="0">
              <a:spcBef>
                <a:spcPts val="0"/>
              </a:spcBef>
              <a:spcAft>
                <a:spcPts val="0"/>
              </a:spcAft>
              <a:buSzPts val="4267"/>
              <a:buChar char="○"/>
              <a:defRPr sz="4266"/>
            </a:lvl2pPr>
            <a:lvl3pPr lvl="2" rtl="0">
              <a:spcBef>
                <a:spcPts val="0"/>
              </a:spcBef>
              <a:spcAft>
                <a:spcPts val="0"/>
              </a:spcAft>
              <a:buSzPts val="4267"/>
              <a:buChar char="■"/>
              <a:defRPr sz="4266"/>
            </a:lvl3pPr>
            <a:lvl4pPr lvl="3" rtl="0">
              <a:spcBef>
                <a:spcPts val="0"/>
              </a:spcBef>
              <a:spcAft>
                <a:spcPts val="0"/>
              </a:spcAft>
              <a:buSzPts val="4267"/>
              <a:buChar char="●"/>
              <a:defRPr sz="4266"/>
            </a:lvl4pPr>
            <a:lvl5pPr lvl="4" rtl="0">
              <a:spcBef>
                <a:spcPts val="0"/>
              </a:spcBef>
              <a:spcAft>
                <a:spcPts val="0"/>
              </a:spcAft>
              <a:buSzPts val="4267"/>
              <a:buChar char="○"/>
              <a:defRPr sz="4266"/>
            </a:lvl5pPr>
            <a:lvl6pPr lvl="5" rtl="0">
              <a:spcBef>
                <a:spcPts val="0"/>
              </a:spcBef>
              <a:spcAft>
                <a:spcPts val="0"/>
              </a:spcAft>
              <a:buSzPts val="4267"/>
              <a:buChar char="■"/>
              <a:defRPr sz="4266"/>
            </a:lvl6pPr>
            <a:lvl7pPr lvl="6" rtl="0">
              <a:spcBef>
                <a:spcPts val="0"/>
              </a:spcBef>
              <a:spcAft>
                <a:spcPts val="0"/>
              </a:spcAft>
              <a:buSzPts val="4267"/>
              <a:buChar char="●"/>
              <a:defRPr sz="4266"/>
            </a:lvl7pPr>
            <a:lvl8pPr lvl="7" rtl="0">
              <a:spcBef>
                <a:spcPts val="0"/>
              </a:spcBef>
              <a:spcAft>
                <a:spcPts val="0"/>
              </a:spcAft>
              <a:buSzPts val="4267"/>
              <a:buChar char="○"/>
              <a:defRPr sz="4266"/>
            </a:lvl8pPr>
            <a:lvl9pPr lvl="8" rtl="0">
              <a:spcBef>
                <a:spcPts val="0"/>
              </a:spcBef>
              <a:spcAft>
                <a:spcPts val="0"/>
              </a:spcAft>
              <a:buSzPts val="4267"/>
              <a:buChar char="■"/>
              <a:defRPr sz="4266"/>
            </a:lvl9pPr>
          </a:lstStyle>
          <a:p/>
        </p:txBody>
      </p:sp>
      <p:sp>
        <p:nvSpPr>
          <p:cNvPr id="15" name="Google Shape;15;p5"/>
          <p:cNvSpPr txBox="1"/>
          <p:nvPr>
            <p:ph idx="1" type="body"/>
          </p:nvPr>
        </p:nvSpPr>
        <p:spPr>
          <a:xfrm>
            <a:off x="304800" y="1828800"/>
            <a:ext cx="4470300" cy="5486400"/>
          </a:xfrm>
          <a:prstGeom prst="rect">
            <a:avLst/>
          </a:prstGeom>
          <a:noFill/>
          <a:ln>
            <a:noFill/>
          </a:ln>
        </p:spPr>
        <p:txBody>
          <a:bodyPr anchorCtr="0" anchor="t" bIns="91425" lIns="91425" spcFirstLastPara="1" rIns="91425" wrap="square" tIns="91425">
            <a:noAutofit/>
          </a:bodyPr>
          <a:lstStyle>
            <a:lvl1pPr indent="-397933" lvl="0" marL="457200" rtl="0">
              <a:spcBef>
                <a:spcPts val="0"/>
              </a:spcBef>
              <a:spcAft>
                <a:spcPts val="0"/>
              </a:spcAft>
              <a:buSzPts val="2667"/>
              <a:buChar char="●"/>
              <a:defRPr sz="2666"/>
            </a:lvl1pPr>
            <a:lvl2pPr indent="-397933" lvl="1" marL="914400" rtl="0">
              <a:spcBef>
                <a:spcPts val="0"/>
              </a:spcBef>
              <a:spcAft>
                <a:spcPts val="0"/>
              </a:spcAft>
              <a:buSzPts val="2667"/>
              <a:buChar char="○"/>
              <a:defRPr sz="2666"/>
            </a:lvl2pPr>
            <a:lvl3pPr indent="-397933" lvl="2" marL="1371600" rtl="0">
              <a:spcBef>
                <a:spcPts val="0"/>
              </a:spcBef>
              <a:spcAft>
                <a:spcPts val="0"/>
              </a:spcAft>
              <a:buSzPts val="2667"/>
              <a:buChar char="■"/>
              <a:defRPr sz="2666"/>
            </a:lvl3pPr>
            <a:lvl4pPr indent="-397933" lvl="3" marL="1828800" rtl="0">
              <a:spcBef>
                <a:spcPts val="0"/>
              </a:spcBef>
              <a:spcAft>
                <a:spcPts val="0"/>
              </a:spcAft>
              <a:buSzPts val="2667"/>
              <a:buChar char="●"/>
              <a:defRPr sz="2666"/>
            </a:lvl4pPr>
            <a:lvl5pPr indent="-397933" lvl="4" marL="2286000" rtl="0">
              <a:spcBef>
                <a:spcPts val="0"/>
              </a:spcBef>
              <a:spcAft>
                <a:spcPts val="0"/>
              </a:spcAft>
              <a:buSzPts val="2667"/>
              <a:buChar char="○"/>
              <a:defRPr sz="2666"/>
            </a:lvl5pPr>
            <a:lvl6pPr indent="-397933" lvl="5" marL="2743200" rtl="0">
              <a:spcBef>
                <a:spcPts val="0"/>
              </a:spcBef>
              <a:spcAft>
                <a:spcPts val="0"/>
              </a:spcAft>
              <a:buSzPts val="2667"/>
              <a:buChar char="■"/>
              <a:defRPr sz="2666"/>
            </a:lvl6pPr>
            <a:lvl7pPr indent="-397933" lvl="6" marL="3200400" rtl="0">
              <a:spcBef>
                <a:spcPts val="0"/>
              </a:spcBef>
              <a:spcAft>
                <a:spcPts val="0"/>
              </a:spcAft>
              <a:buSzPts val="2667"/>
              <a:buChar char="●"/>
              <a:defRPr sz="2666"/>
            </a:lvl7pPr>
            <a:lvl8pPr indent="-397933" lvl="7" marL="3657600" rtl="0">
              <a:spcBef>
                <a:spcPts val="0"/>
              </a:spcBef>
              <a:spcAft>
                <a:spcPts val="0"/>
              </a:spcAft>
              <a:buSzPts val="2667"/>
              <a:buChar char="○"/>
              <a:defRPr sz="2666"/>
            </a:lvl8pPr>
            <a:lvl9pPr indent="-397933" lvl="8" marL="4114800" rtl="0">
              <a:spcBef>
                <a:spcPts val="0"/>
              </a:spcBef>
              <a:spcAft>
                <a:spcPts val="0"/>
              </a:spcAft>
              <a:buSzPts val="2667"/>
              <a:buChar char="■"/>
              <a:defRPr sz="2666"/>
            </a:lvl9pPr>
          </a:lstStyle>
          <a:p/>
        </p:txBody>
      </p:sp>
      <p:sp>
        <p:nvSpPr>
          <p:cNvPr id="16" name="Google Shape;16;p5"/>
          <p:cNvSpPr txBox="1"/>
          <p:nvPr>
            <p:ph idx="2" type="body"/>
          </p:nvPr>
        </p:nvSpPr>
        <p:spPr>
          <a:xfrm>
            <a:off x="5384800" y="1828800"/>
            <a:ext cx="4470300" cy="5486400"/>
          </a:xfrm>
          <a:prstGeom prst="rect">
            <a:avLst/>
          </a:prstGeom>
          <a:noFill/>
          <a:ln>
            <a:noFill/>
          </a:ln>
        </p:spPr>
        <p:txBody>
          <a:bodyPr anchorCtr="0" anchor="t" bIns="91425" lIns="91425" spcFirstLastPara="1" rIns="91425" wrap="square" tIns="91425">
            <a:noAutofit/>
          </a:bodyPr>
          <a:lstStyle>
            <a:lvl1pPr indent="-397933" lvl="0" marL="457200" rtl="0">
              <a:spcBef>
                <a:spcPts val="0"/>
              </a:spcBef>
              <a:spcAft>
                <a:spcPts val="0"/>
              </a:spcAft>
              <a:buSzPts val="2667"/>
              <a:buChar char="●"/>
              <a:defRPr sz="2666"/>
            </a:lvl1pPr>
            <a:lvl2pPr indent="-397933" lvl="1" marL="914400" rtl="0">
              <a:spcBef>
                <a:spcPts val="0"/>
              </a:spcBef>
              <a:spcAft>
                <a:spcPts val="0"/>
              </a:spcAft>
              <a:buSzPts val="2667"/>
              <a:buChar char="○"/>
              <a:defRPr sz="2666"/>
            </a:lvl2pPr>
            <a:lvl3pPr indent="-397933" lvl="2" marL="1371600" rtl="0">
              <a:spcBef>
                <a:spcPts val="0"/>
              </a:spcBef>
              <a:spcAft>
                <a:spcPts val="0"/>
              </a:spcAft>
              <a:buSzPts val="2667"/>
              <a:buChar char="■"/>
              <a:defRPr sz="2666"/>
            </a:lvl3pPr>
            <a:lvl4pPr indent="-397933" lvl="3" marL="1828800" rtl="0">
              <a:spcBef>
                <a:spcPts val="0"/>
              </a:spcBef>
              <a:spcAft>
                <a:spcPts val="0"/>
              </a:spcAft>
              <a:buSzPts val="2667"/>
              <a:buChar char="●"/>
              <a:defRPr sz="2666"/>
            </a:lvl4pPr>
            <a:lvl5pPr indent="-397933" lvl="4" marL="2286000" rtl="0">
              <a:spcBef>
                <a:spcPts val="0"/>
              </a:spcBef>
              <a:spcAft>
                <a:spcPts val="0"/>
              </a:spcAft>
              <a:buSzPts val="2667"/>
              <a:buChar char="○"/>
              <a:defRPr sz="2666"/>
            </a:lvl5pPr>
            <a:lvl6pPr indent="-397933" lvl="5" marL="2743200" rtl="0">
              <a:spcBef>
                <a:spcPts val="0"/>
              </a:spcBef>
              <a:spcAft>
                <a:spcPts val="0"/>
              </a:spcAft>
              <a:buSzPts val="2667"/>
              <a:buChar char="■"/>
              <a:defRPr sz="2666"/>
            </a:lvl6pPr>
            <a:lvl7pPr indent="-397933" lvl="6" marL="3200400" rtl="0">
              <a:spcBef>
                <a:spcPts val="0"/>
              </a:spcBef>
              <a:spcAft>
                <a:spcPts val="0"/>
              </a:spcAft>
              <a:buSzPts val="2667"/>
              <a:buChar char="●"/>
              <a:defRPr sz="2666"/>
            </a:lvl7pPr>
            <a:lvl8pPr indent="-397933" lvl="7" marL="3657600" rtl="0">
              <a:spcBef>
                <a:spcPts val="0"/>
              </a:spcBef>
              <a:spcAft>
                <a:spcPts val="0"/>
              </a:spcAft>
              <a:buSzPts val="2667"/>
              <a:buChar char="○"/>
              <a:defRPr sz="2666"/>
            </a:lvl8pPr>
            <a:lvl9pPr indent="-397933" lvl="8" marL="4114800" rtl="0">
              <a:spcBef>
                <a:spcPts val="0"/>
              </a:spcBef>
              <a:spcAft>
                <a:spcPts val="0"/>
              </a:spcAft>
              <a:buSzPts val="2667"/>
              <a:buChar char="■"/>
              <a:defRPr sz="2666"/>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7" name="Shape 17"/>
        <p:cNvGrpSpPr/>
        <p:nvPr/>
      </p:nvGrpSpPr>
      <p:grpSpPr>
        <a:xfrm>
          <a:off x="0" y="0"/>
          <a:ext cx="0" cy="0"/>
          <a:chOff x="0" y="0"/>
          <a:chExt cx="0" cy="0"/>
        </a:xfrm>
      </p:grpSpPr>
      <p:sp>
        <p:nvSpPr>
          <p:cNvPr id="18" name="Google Shape;18;p6"/>
          <p:cNvSpPr txBox="1"/>
          <p:nvPr>
            <p:ph idx="1" type="body"/>
          </p:nvPr>
        </p:nvSpPr>
        <p:spPr>
          <a:xfrm>
            <a:off x="304800" y="6705600"/>
            <a:ext cx="9550500" cy="609600"/>
          </a:xfrm>
          <a:prstGeom prst="rect">
            <a:avLst/>
          </a:prstGeom>
          <a:noFill/>
          <a:ln>
            <a:noFill/>
          </a:ln>
        </p:spPr>
        <p:txBody>
          <a:bodyPr anchorCtr="0" anchor="t" bIns="91425" lIns="91425" spcFirstLastPara="1" rIns="91425" wrap="square" tIns="91425">
            <a:noAutofit/>
          </a:bodyPr>
          <a:lstStyle>
            <a:lvl1pPr indent="-431800" lvl="0" marL="457200" rtl="0" algn="ctr">
              <a:spcBef>
                <a:spcPts val="0"/>
              </a:spcBef>
              <a:spcAft>
                <a:spcPts val="0"/>
              </a:spcAft>
              <a:buSzPts val="3200"/>
              <a:buChar char="●"/>
              <a:defRPr sz="3200"/>
            </a:lvl1pPr>
            <a:lvl2pPr indent="-431800" lvl="1" marL="914400" rtl="0" algn="ctr">
              <a:spcBef>
                <a:spcPts val="0"/>
              </a:spcBef>
              <a:spcAft>
                <a:spcPts val="0"/>
              </a:spcAft>
              <a:buSzPts val="3200"/>
              <a:buChar char="○"/>
              <a:defRPr sz="3200"/>
            </a:lvl2pPr>
            <a:lvl3pPr indent="-431800" lvl="2" marL="1371600" rtl="0" algn="ctr">
              <a:spcBef>
                <a:spcPts val="0"/>
              </a:spcBef>
              <a:spcAft>
                <a:spcPts val="0"/>
              </a:spcAft>
              <a:buSzPts val="3200"/>
              <a:buChar char="■"/>
              <a:defRPr sz="3200"/>
            </a:lvl3pPr>
            <a:lvl4pPr indent="-431800" lvl="3" marL="1828800" rtl="0" algn="ctr">
              <a:spcBef>
                <a:spcPts val="0"/>
              </a:spcBef>
              <a:spcAft>
                <a:spcPts val="0"/>
              </a:spcAft>
              <a:buSzPts val="3200"/>
              <a:buChar char="●"/>
              <a:defRPr sz="3200"/>
            </a:lvl4pPr>
            <a:lvl5pPr indent="-431800" lvl="4" marL="2286000" rtl="0" algn="ctr">
              <a:spcBef>
                <a:spcPts val="0"/>
              </a:spcBef>
              <a:spcAft>
                <a:spcPts val="0"/>
              </a:spcAft>
              <a:buSzPts val="3200"/>
              <a:buChar char="○"/>
              <a:defRPr sz="3200"/>
            </a:lvl5pPr>
            <a:lvl6pPr indent="-431800" lvl="5" marL="2743200" rtl="0" algn="ctr">
              <a:spcBef>
                <a:spcPts val="0"/>
              </a:spcBef>
              <a:spcAft>
                <a:spcPts val="0"/>
              </a:spcAft>
              <a:buSzPts val="3200"/>
              <a:buChar char="■"/>
              <a:defRPr sz="3200"/>
            </a:lvl6pPr>
            <a:lvl7pPr indent="-431800" lvl="6" marL="3200400" rtl="0" algn="ctr">
              <a:spcBef>
                <a:spcPts val="0"/>
              </a:spcBef>
              <a:spcAft>
                <a:spcPts val="0"/>
              </a:spcAft>
              <a:buSzPts val="3200"/>
              <a:buChar char="●"/>
              <a:defRPr sz="3200"/>
            </a:lvl7pPr>
            <a:lvl8pPr indent="-431800" lvl="7" marL="3657600" rtl="0" algn="ctr">
              <a:spcBef>
                <a:spcPts val="0"/>
              </a:spcBef>
              <a:spcAft>
                <a:spcPts val="0"/>
              </a:spcAft>
              <a:buSzPts val="3200"/>
              <a:buChar char="○"/>
              <a:defRPr sz="3200"/>
            </a:lvl8pPr>
            <a:lvl9pPr indent="-431800" lvl="8" marL="4114800" rtl="0" algn="ctr">
              <a:spcBef>
                <a:spcPts val="0"/>
              </a:spcBef>
              <a:spcAft>
                <a:spcPts val="0"/>
              </a:spcAft>
              <a:buSzPts val="3200"/>
              <a:buChar char="■"/>
              <a:defRPr sz="32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montessoricesta.cz/co-nabizime-monteklub/"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montessoricesta.cz/co-nabizime-krouzky/"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drive.google.com/file/d/1Ucu2bzASSKHRfYvkPtgvFNh4CRUXantE/view?usp=sharing" TargetMode="External"/><Relationship Id="rId4" Type="http://schemas.openxmlformats.org/officeDocument/2006/relationships/hyperlink" Target="https://docs.google.com/presentation/d/1o6uqrJv5m_-EwEk_ufLDw-Vv2SxgdphPWuF8nx_aExc/edit?usp=sharin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montessoricesta.cz/co-je-montessor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naberanku.cz/novi-zaci-zapi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naberanku.cz/uploads/dokumenty/zapis-20-kriteria.pdf" TargetMode="External"/><Relationship Id="rId4" Type="http://schemas.openxmlformats.org/officeDocument/2006/relationships/hyperlink" Target="http://naberanku.cz/uploads/dokumenty/zapis-20-kriteria.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naberanku.cz/" TargetMode="External"/><Relationship Id="rId4" Type="http://schemas.openxmlformats.org/officeDocument/2006/relationships/hyperlink" Target="http://www.montessoricesta.cz"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22" name="Shape 22"/>
        <p:cNvGrpSpPr/>
        <p:nvPr/>
      </p:nvGrpSpPr>
      <p:grpSpPr>
        <a:xfrm>
          <a:off x="0" y="0"/>
          <a:ext cx="0" cy="0"/>
          <a:chOff x="0" y="0"/>
          <a:chExt cx="0" cy="0"/>
        </a:xfrm>
      </p:grpSpPr>
      <p:sp>
        <p:nvSpPr>
          <p:cNvPr id="23" name="Google Shape;23;p7"/>
          <p:cNvSpPr txBox="1"/>
          <p:nvPr>
            <p:ph type="ctrTitle"/>
          </p:nvPr>
        </p:nvSpPr>
        <p:spPr>
          <a:xfrm>
            <a:off x="849525" y="2564875"/>
            <a:ext cx="9082200" cy="34263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t/>
            </a:r>
            <a:endParaRPr b="1" i="1" sz="4800">
              <a:solidFill>
                <a:srgbClr val="000000"/>
              </a:solidFill>
              <a:latin typeface="Arial"/>
              <a:ea typeface="Arial"/>
              <a:cs typeface="Arial"/>
              <a:sym typeface="Arial"/>
            </a:endParaRPr>
          </a:p>
          <a:p>
            <a:pPr indent="0" lvl="0" marL="0" rtl="0" algn="ctr">
              <a:lnSpc>
                <a:spcPct val="100000"/>
              </a:lnSpc>
              <a:spcBef>
                <a:spcPts val="0"/>
              </a:spcBef>
              <a:spcAft>
                <a:spcPts val="0"/>
              </a:spcAft>
              <a:buNone/>
            </a:pPr>
            <a:r>
              <a:rPr b="1" i="0" lang="en-US" sz="4800">
                <a:solidFill>
                  <a:srgbClr val="000000"/>
                </a:solidFill>
                <a:latin typeface="Arial"/>
                <a:ea typeface="Arial"/>
                <a:cs typeface="Arial"/>
                <a:sym typeface="Arial"/>
              </a:rPr>
              <a:t>Setkání s rodiči </a:t>
            </a:r>
            <a:r>
              <a:rPr b="1" lang="en-US"/>
              <a:t>na online DOD</a:t>
            </a:r>
            <a:endParaRPr b="1"/>
          </a:p>
          <a:p>
            <a:pPr indent="0" lvl="0" marL="0" rtl="0" algn="ctr">
              <a:lnSpc>
                <a:spcPct val="100000"/>
              </a:lnSpc>
              <a:spcBef>
                <a:spcPts val="0"/>
              </a:spcBef>
              <a:spcAft>
                <a:spcPts val="0"/>
              </a:spcAft>
              <a:buNone/>
            </a:pPr>
            <a:r>
              <a:t/>
            </a:r>
            <a:endParaRPr b="1"/>
          </a:p>
          <a:p>
            <a:pPr indent="0" lvl="0" marL="0" rtl="0" algn="ctr">
              <a:lnSpc>
                <a:spcPct val="100000"/>
              </a:lnSpc>
              <a:spcBef>
                <a:spcPts val="0"/>
              </a:spcBef>
              <a:spcAft>
                <a:spcPts val="0"/>
              </a:spcAft>
              <a:buNone/>
            </a:pPr>
            <a:r>
              <a:rPr lang="en-US" sz="4000"/>
              <a:t>ZŠ </a:t>
            </a:r>
            <a:r>
              <a:rPr i="0" lang="en-US" sz="4000">
                <a:solidFill>
                  <a:srgbClr val="000000"/>
                </a:solidFill>
              </a:rPr>
              <a:t>Na Beránku </a:t>
            </a:r>
            <a:endParaRPr i="0" sz="4000">
              <a:solidFill>
                <a:srgbClr val="000000"/>
              </a:solidFill>
            </a:endParaRPr>
          </a:p>
          <a:p>
            <a:pPr indent="0" lvl="0" marL="0" rtl="0" algn="ctr">
              <a:lnSpc>
                <a:spcPct val="100000"/>
              </a:lnSpc>
              <a:spcBef>
                <a:spcPts val="0"/>
              </a:spcBef>
              <a:spcAft>
                <a:spcPts val="0"/>
              </a:spcAft>
              <a:buNone/>
            </a:pPr>
            <a:r>
              <a:rPr i="0" lang="en-US" sz="4000">
                <a:solidFill>
                  <a:srgbClr val="000000"/>
                </a:solidFill>
              </a:rPr>
              <a:t>program Montessori </a:t>
            </a:r>
            <a:endParaRPr i="0" sz="4000">
              <a:solidFill>
                <a:srgbClr val="000000"/>
              </a:solidFill>
            </a:endParaRPr>
          </a:p>
        </p:txBody>
      </p:sp>
      <p:sp>
        <p:nvSpPr>
          <p:cNvPr id="24" name="Google Shape;24;p7"/>
          <p:cNvSpPr txBox="1"/>
          <p:nvPr>
            <p:ph idx="1" type="subTitle"/>
          </p:nvPr>
        </p:nvSpPr>
        <p:spPr>
          <a:xfrm>
            <a:off x="403400" y="6197600"/>
            <a:ext cx="9528325" cy="1289225"/>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lang="en-US" sz="2656">
                <a:solidFill>
                  <a:srgbClr val="000000"/>
                </a:solidFill>
                <a:latin typeface="Arial"/>
                <a:ea typeface="Arial"/>
                <a:cs typeface="Arial"/>
                <a:sym typeface="Arial"/>
              </a:rPr>
              <a:t>Vítáme Vás na setkání a těšíme se na Vaše názory a dotazy.</a:t>
            </a:r>
            <a:endParaRPr sz="2656">
              <a:solidFill>
                <a:srgbClr val="000000"/>
              </a:solidFill>
              <a:latin typeface="Arial"/>
              <a:ea typeface="Arial"/>
              <a:cs typeface="Arial"/>
              <a:sym typeface="Arial"/>
            </a:endParaRPr>
          </a:p>
        </p:txBody>
      </p:sp>
      <p:sp>
        <p:nvSpPr>
          <p:cNvPr id="25" name="Google Shape;25;p7"/>
          <p:cNvSpPr txBox="1"/>
          <p:nvPr/>
        </p:nvSpPr>
        <p:spPr>
          <a:xfrm>
            <a:off x="3504775" y="791875"/>
            <a:ext cx="6332700" cy="1773000"/>
          </a:xfrm>
          <a:prstGeom prst="rect">
            <a:avLst/>
          </a:prstGeom>
          <a:noFill/>
          <a:ln>
            <a:noFill/>
          </a:ln>
        </p:spPr>
        <p:txBody>
          <a:bodyPr anchorCtr="0" anchor="t" bIns="38100" lIns="38100" spcFirstLastPara="1" rIns="38100" wrap="square" tIns="38100">
            <a:noAutofit/>
          </a:bodyPr>
          <a:lstStyle/>
          <a:p>
            <a:pPr indent="0" lvl="0" marL="0" rtl="0" algn="l">
              <a:lnSpc>
                <a:spcPct val="100000"/>
              </a:lnSpc>
              <a:spcBef>
                <a:spcPts val="0"/>
              </a:spcBef>
              <a:spcAft>
                <a:spcPts val="0"/>
              </a:spcAft>
              <a:buNone/>
            </a:pPr>
            <a:r>
              <a:rPr i="1" lang="en-US" sz="3200">
                <a:solidFill>
                  <a:srgbClr val="000000"/>
                </a:solidFill>
                <a:latin typeface="Arial"/>
                <a:ea typeface="Arial"/>
                <a:cs typeface="Arial"/>
                <a:sym typeface="Arial"/>
              </a:rPr>
              <a:t>"Lidská osobnost, ne výchovná metoda, musí být brána v úvahu".</a:t>
            </a:r>
            <a:endParaRPr i="1" sz="3200">
              <a:solidFill>
                <a:srgbClr val="000000"/>
              </a:solidFill>
              <a:latin typeface="Arial"/>
              <a:ea typeface="Arial"/>
              <a:cs typeface="Arial"/>
              <a:sym typeface="Arial"/>
            </a:endParaRPr>
          </a:p>
          <a:p>
            <a:pPr indent="0" lvl="0" marL="0" rtl="0" algn="r">
              <a:lnSpc>
                <a:spcPct val="100000"/>
              </a:lnSpc>
              <a:spcBef>
                <a:spcPts val="0"/>
              </a:spcBef>
              <a:spcAft>
                <a:spcPts val="0"/>
              </a:spcAft>
              <a:buNone/>
            </a:pPr>
            <a:r>
              <a:rPr lang="en-US" sz="2666">
                <a:solidFill>
                  <a:srgbClr val="000000"/>
                </a:solidFill>
                <a:latin typeface="Arial"/>
                <a:ea typeface="Arial"/>
                <a:cs typeface="Arial"/>
                <a:sym typeface="Arial"/>
              </a:rPr>
              <a:t>                    Marie Montessori</a:t>
            </a:r>
            <a:endParaRPr sz="2666">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i="1" sz="16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i="1" sz="1600">
              <a:solidFill>
                <a:srgbClr val="000000"/>
              </a:solidFill>
              <a:latin typeface="Arial"/>
              <a:ea typeface="Arial"/>
              <a:cs typeface="Arial"/>
              <a:sym typeface="Arial"/>
            </a:endParaRPr>
          </a:p>
        </p:txBody>
      </p:sp>
      <p:sp>
        <p:nvSpPr>
          <p:cNvPr id="26" name="Google Shape;26;p7"/>
          <p:cNvSpPr txBox="1"/>
          <p:nvPr/>
        </p:nvSpPr>
        <p:spPr>
          <a:xfrm>
            <a:off x="568625" y="2888925"/>
            <a:ext cx="149300" cy="491150"/>
          </a:xfrm>
          <a:prstGeom prst="rect">
            <a:avLst/>
          </a:prstGeom>
          <a:noFill/>
          <a:ln>
            <a:noFill/>
          </a:ln>
        </p:spPr>
        <p:txBody>
          <a:bodyPr anchorCtr="0" anchor="t" bIns="38100" lIns="38100" spcFirstLastPara="1" rIns="38100" wrap="square" tIns="38100">
            <a:noAutofit/>
          </a:bodyPr>
          <a:lstStyle/>
          <a:p>
            <a:pPr indent="0" lvl="0" marL="0" rtl="0" algn="l">
              <a:lnSpc>
                <a:spcPct val="100000"/>
              </a:lnSpc>
              <a:spcBef>
                <a:spcPts val="0"/>
              </a:spcBef>
              <a:spcAft>
                <a:spcPts val="0"/>
              </a:spcAft>
              <a:buNone/>
            </a:pPr>
            <a:r>
              <a:rPr lang="en-US" sz="2666">
                <a:solidFill>
                  <a:srgbClr val="000000"/>
                </a:solidFill>
                <a:latin typeface="Arial"/>
                <a:ea typeface="Arial"/>
                <a:cs typeface="Arial"/>
                <a:sym typeface="Arial"/>
              </a:rPr>
              <a:t> </a:t>
            </a:r>
            <a:endParaRPr sz="2666">
              <a:solidFill>
                <a:srgbClr val="000000"/>
              </a:solidFill>
              <a:latin typeface="Arial"/>
              <a:ea typeface="Arial"/>
              <a:cs typeface="Arial"/>
              <a:sym typeface="Arial"/>
            </a:endParaRPr>
          </a:p>
        </p:txBody>
      </p:sp>
      <p:pic>
        <p:nvPicPr>
          <p:cNvPr id="27" name="Google Shape;27;p7"/>
          <p:cNvPicPr preferRelativeResize="0"/>
          <p:nvPr/>
        </p:nvPicPr>
        <p:blipFill>
          <a:blip r:embed="rId3">
            <a:alphaModFix/>
          </a:blip>
          <a:stretch>
            <a:fillRect/>
          </a:stretch>
        </p:blipFill>
        <p:spPr>
          <a:xfrm>
            <a:off x="301850" y="791875"/>
            <a:ext cx="3099651" cy="16093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3" name="Shape 73"/>
        <p:cNvGrpSpPr/>
        <p:nvPr/>
      </p:nvGrpSpPr>
      <p:grpSpPr>
        <a:xfrm>
          <a:off x="0" y="0"/>
          <a:ext cx="0" cy="0"/>
          <a:chOff x="0" y="0"/>
          <a:chExt cx="0" cy="0"/>
        </a:xfrm>
      </p:grpSpPr>
      <p:sp>
        <p:nvSpPr>
          <p:cNvPr id="74" name="Google Shape;74;p16"/>
          <p:cNvSpPr txBox="1"/>
          <p:nvPr/>
        </p:nvSpPr>
        <p:spPr>
          <a:xfrm>
            <a:off x="252700" y="693950"/>
            <a:ext cx="9622200" cy="6926100"/>
          </a:xfrm>
          <a:prstGeom prst="rect">
            <a:avLst/>
          </a:prstGeom>
          <a:noFill/>
          <a:ln>
            <a:noFill/>
          </a:ln>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Charakteristika školy/programu</a:t>
            </a:r>
            <a:endParaRPr b="1" sz="48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Poskytujeme </a:t>
            </a:r>
            <a:r>
              <a:rPr b="1" lang="en-US" sz="2400"/>
              <a:t>ucelený</a:t>
            </a:r>
            <a:r>
              <a:rPr lang="en-US" sz="2400"/>
              <a:t> systém Montessori základního vzdělávání od 1. po 9. ročník. Naším cílem je, aby děti v naší škole zůstaly po celou dobu povinné školní docházky, tedy 9 let. </a:t>
            </a:r>
            <a:endParaRPr sz="24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Naši učitelé se soustavně vzdělávají. Montessori výuka na naší škole se řídí principy Montessori pedagogiky, bližší je nám směr celostního učení než AMI. Clausem Kaulem jsme zařazeni do seznamu jím doporučovaných ukázkových škol.</a:t>
            </a:r>
            <a:endParaRPr sz="24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N</a:t>
            </a:r>
            <a:r>
              <a:rPr lang="en-US" sz="2400">
                <a:solidFill>
                  <a:srgbClr val="000000"/>
                </a:solidFill>
                <a:latin typeface="Arial"/>
                <a:ea typeface="Arial"/>
                <a:cs typeface="Arial"/>
                <a:sym typeface="Arial"/>
              </a:rPr>
              <a:t>ejsme nijak nábožensky orientovaní</a:t>
            </a:r>
            <a:r>
              <a:rPr lang="en-US" sz="2400"/>
              <a:t>.</a:t>
            </a:r>
            <a:endParaRPr sz="2400"/>
          </a:p>
          <a:p>
            <a:pPr indent="0" lvl="0" marL="0" rtl="0" algn="l">
              <a:lnSpc>
                <a:spcPct val="100000"/>
              </a:lnSpc>
              <a:spcBef>
                <a:spcPts val="0"/>
              </a:spcBef>
              <a:spcAft>
                <a:spcPts val="0"/>
              </a:spcAft>
              <a:buNone/>
            </a:pPr>
            <a:r>
              <a:t/>
            </a:r>
            <a:endParaRPr sz="2400"/>
          </a:p>
          <a:p>
            <a:pPr indent="0" lvl="0" marL="0" rtl="0" algn="l">
              <a:lnSpc>
                <a:spcPct val="100000"/>
              </a:lnSpc>
              <a:spcBef>
                <a:spcPts val="0"/>
              </a:spcBef>
              <a:spcAft>
                <a:spcPts val="0"/>
              </a:spcAft>
              <a:buNone/>
            </a:pPr>
            <a:r>
              <a:rPr lang="en-US" sz="2400"/>
              <a:t>V každé třídě můžete potkat dítě v inkluzi. Péči o děti s problémy zajišťuje speciální pedagog.</a:t>
            </a:r>
            <a:endParaRPr sz="2400"/>
          </a:p>
          <a:p>
            <a:pPr indent="0" lvl="0" marL="0" rtl="0" algn="l">
              <a:lnSpc>
                <a:spcPct val="100000"/>
              </a:lnSpc>
              <a:spcBef>
                <a:spcPts val="0"/>
              </a:spcBef>
              <a:spcAft>
                <a:spcPts val="0"/>
              </a:spcAft>
              <a:buNone/>
            </a:pPr>
            <a:r>
              <a:t/>
            </a:r>
            <a:endParaRPr sz="24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lang="en-US" sz="2400">
                <a:solidFill>
                  <a:srgbClr val="000000"/>
                </a:solidFill>
                <a:latin typeface="Arial"/>
                <a:ea typeface="Arial"/>
                <a:cs typeface="Arial"/>
                <a:sym typeface="Arial"/>
              </a:rPr>
              <a:t>Důležitá je spolupráce s rodinou dítěte.</a:t>
            </a:r>
            <a:endParaRPr sz="3466">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8" name="Shape 78"/>
        <p:cNvGrpSpPr/>
        <p:nvPr/>
      </p:nvGrpSpPr>
      <p:grpSpPr>
        <a:xfrm>
          <a:off x="0" y="0"/>
          <a:ext cx="0" cy="0"/>
          <a:chOff x="0" y="0"/>
          <a:chExt cx="0" cy="0"/>
        </a:xfrm>
      </p:grpSpPr>
      <p:sp>
        <p:nvSpPr>
          <p:cNvPr id="79" name="Google Shape;79;p17"/>
          <p:cNvSpPr txBox="1"/>
          <p:nvPr>
            <p:ph type="title"/>
          </p:nvPr>
        </p:nvSpPr>
        <p:spPr>
          <a:xfrm>
            <a:off x="300575" y="300575"/>
            <a:ext cx="9619975" cy="10287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Charakteristika </a:t>
            </a:r>
            <a:r>
              <a:rPr b="1" lang="en-US" sz="4800"/>
              <a:t>tříd</a:t>
            </a:r>
            <a:endParaRPr b="1" sz="4800">
              <a:solidFill>
                <a:srgbClr val="000000"/>
              </a:solidFill>
            </a:endParaRPr>
          </a:p>
        </p:txBody>
      </p:sp>
      <p:sp>
        <p:nvSpPr>
          <p:cNvPr id="80" name="Google Shape;80;p17"/>
          <p:cNvSpPr txBox="1"/>
          <p:nvPr>
            <p:ph idx="1" type="body"/>
          </p:nvPr>
        </p:nvSpPr>
        <p:spPr>
          <a:xfrm>
            <a:off x="448950" y="1329275"/>
            <a:ext cx="9022800" cy="5354100"/>
          </a:xfrm>
          <a:prstGeom prst="rect">
            <a:avLst/>
          </a:prstGeom>
        </p:spPr>
        <p:txBody>
          <a:bodyPr anchorCtr="0" anchor="t" bIns="38100" lIns="38100" spcFirstLastPara="1" rIns="38100" wrap="square" tIns="38100">
            <a:noAutofit/>
          </a:bodyPr>
          <a:lstStyle/>
          <a:p>
            <a:pPr indent="-220133" lvl="0" marL="381000" marR="0" rtl="0" algn="l">
              <a:lnSpc>
                <a:spcPct val="100000"/>
              </a:lnSpc>
              <a:spcBef>
                <a:spcPts val="0"/>
              </a:spcBef>
              <a:spcAft>
                <a:spcPts val="0"/>
              </a:spcAft>
              <a:buClr>
                <a:srgbClr val="000000"/>
              </a:buClr>
              <a:buSzPts val="2667"/>
              <a:buChar char="●"/>
            </a:pPr>
            <a:r>
              <a:rPr lang="en-US"/>
              <a:t>smíšené třídy </a:t>
            </a:r>
            <a:endParaRPr/>
          </a:p>
          <a:p>
            <a:pPr indent="-397933" lvl="1" marL="914400" marR="0" rtl="0" algn="l">
              <a:lnSpc>
                <a:spcPct val="100000"/>
              </a:lnSpc>
              <a:spcBef>
                <a:spcPts val="1000"/>
              </a:spcBef>
              <a:spcAft>
                <a:spcPts val="0"/>
              </a:spcAft>
              <a:buSzPts val="2667"/>
              <a:buChar char="○"/>
            </a:pPr>
            <a:r>
              <a:rPr lang="en-US"/>
              <a:t>pět tříd 1.trojročí </a:t>
            </a:r>
            <a:endParaRPr/>
          </a:p>
          <a:p>
            <a:pPr indent="-397933" lvl="1" marL="914400" marR="0" rtl="0" algn="l">
              <a:lnSpc>
                <a:spcPct val="100000"/>
              </a:lnSpc>
              <a:spcBef>
                <a:spcPts val="1000"/>
              </a:spcBef>
              <a:spcAft>
                <a:spcPts val="0"/>
              </a:spcAft>
              <a:buSzPts val="2667"/>
              <a:buChar char="○"/>
            </a:pPr>
            <a:r>
              <a:rPr lang="en-US"/>
              <a:t>čtyři třídy 2.trojročí</a:t>
            </a:r>
            <a:endParaRPr/>
          </a:p>
          <a:p>
            <a:pPr indent="-397933" lvl="1" marL="914400" marR="0" rtl="0" algn="l">
              <a:lnSpc>
                <a:spcPct val="100000"/>
              </a:lnSpc>
              <a:spcBef>
                <a:spcPts val="1000"/>
              </a:spcBef>
              <a:spcAft>
                <a:spcPts val="0"/>
              </a:spcAft>
              <a:buSzPts val="2667"/>
              <a:buChar char="○"/>
            </a:pPr>
            <a:r>
              <a:rPr lang="en-US"/>
              <a:t>dvě třídy dvojročí 7. a 8. ročník</a:t>
            </a:r>
            <a:endParaRPr/>
          </a:p>
          <a:p>
            <a:pPr indent="-397933" lvl="1" marL="914400" marR="0" rtl="0" algn="l">
              <a:lnSpc>
                <a:spcPct val="100000"/>
              </a:lnSpc>
              <a:spcBef>
                <a:spcPts val="1000"/>
              </a:spcBef>
              <a:spcAft>
                <a:spcPts val="0"/>
              </a:spcAft>
              <a:buSzPts val="2667"/>
              <a:buChar char="○"/>
            </a:pPr>
            <a:r>
              <a:rPr lang="en-US"/>
              <a:t>samostatný 9.ročník</a:t>
            </a:r>
            <a:endParaRPr/>
          </a:p>
          <a:p>
            <a:pPr indent="-220133" lvl="0" marL="381000" marR="0" rtl="0" algn="l">
              <a:lnSpc>
                <a:spcPct val="100000"/>
              </a:lnSpc>
              <a:spcBef>
                <a:spcPts val="1000"/>
              </a:spcBef>
              <a:spcAft>
                <a:spcPts val="0"/>
              </a:spcAft>
              <a:buClr>
                <a:srgbClr val="000000"/>
              </a:buClr>
              <a:buSzPts val="2667"/>
              <a:buChar char="●"/>
            </a:pPr>
            <a:r>
              <a:rPr lang="en-US"/>
              <a:t>smíšené třídy umožňují větší počet dětí ve třídě</a:t>
            </a:r>
            <a:endParaRPr/>
          </a:p>
          <a:p>
            <a:pPr indent="-220133" lvl="0" marL="381000" marR="0" rtl="0" algn="l">
              <a:lnSpc>
                <a:spcPct val="100000"/>
              </a:lnSpc>
              <a:spcBef>
                <a:spcPts val="1000"/>
              </a:spcBef>
              <a:spcAft>
                <a:spcPts val="0"/>
              </a:spcAft>
              <a:buClr>
                <a:srgbClr val="000000"/>
              </a:buClr>
              <a:buSzPts val="2667"/>
              <a:buChar char="●"/>
            </a:pPr>
            <a:r>
              <a:rPr lang="en-US" sz="2666">
                <a:solidFill>
                  <a:srgbClr val="000000"/>
                </a:solidFill>
                <a:latin typeface="Arial"/>
                <a:ea typeface="Arial"/>
                <a:cs typeface="Arial"/>
                <a:sym typeface="Arial"/>
              </a:rPr>
              <a:t>učitelka a asistentka</a:t>
            </a:r>
            <a:r>
              <a:rPr lang="en-US"/>
              <a:t>/</a:t>
            </a:r>
            <a:r>
              <a:rPr lang="en-US"/>
              <a:t>asistentky - jsou pro všechny děti, hrazeno rodiči/státem</a:t>
            </a:r>
            <a:endParaRPr/>
          </a:p>
          <a:p>
            <a:pPr indent="-220133" lvl="0" marL="381000" marR="0" rtl="0" algn="l">
              <a:lnSpc>
                <a:spcPct val="100000"/>
              </a:lnSpc>
              <a:spcBef>
                <a:spcPts val="1000"/>
              </a:spcBef>
              <a:spcAft>
                <a:spcPts val="0"/>
              </a:spcAft>
              <a:buClr>
                <a:srgbClr val="000000"/>
              </a:buClr>
              <a:buSzPts val="2667"/>
              <a:buChar char="●"/>
            </a:pPr>
            <a:r>
              <a:rPr lang="en-US" sz="2666">
                <a:solidFill>
                  <a:srgbClr val="000000"/>
                </a:solidFill>
                <a:latin typeface="Arial"/>
                <a:ea typeface="Arial"/>
                <a:cs typeface="Arial"/>
                <a:sym typeface="Arial"/>
              </a:rPr>
              <a:t>spolupráce tříd - společné školy v přírodě, mimoškolní akce apod.</a:t>
            </a:r>
            <a:endParaRPr sz="2666">
              <a:solidFill>
                <a:srgbClr val="000000"/>
              </a:solidFill>
              <a:latin typeface="Arial"/>
              <a:ea typeface="Arial"/>
              <a:cs typeface="Arial"/>
              <a:sym typeface="Arial"/>
            </a:endParaRPr>
          </a:p>
          <a:p>
            <a:pPr indent="0" lvl="0" marL="0" rtl="0" algn="l">
              <a:lnSpc>
                <a:spcPct val="100000"/>
              </a:lnSpc>
              <a:spcBef>
                <a:spcPts val="1000"/>
              </a:spcBef>
              <a:spcAft>
                <a:spcPts val="0"/>
              </a:spcAft>
              <a:buNone/>
            </a:pPr>
            <a:r>
              <a:t/>
            </a:r>
            <a:endParaRPr sz="2666">
              <a:solidFill>
                <a:srgbClr val="000000"/>
              </a:solidFill>
              <a:latin typeface="Arial"/>
              <a:ea typeface="Arial"/>
              <a:cs typeface="Arial"/>
              <a:sym typeface="Arial"/>
            </a:endParaRPr>
          </a:p>
          <a:p>
            <a:pPr indent="0" lvl="0" marL="0" rtl="0" algn="l">
              <a:lnSpc>
                <a:spcPct val="100000"/>
              </a:lnSpc>
              <a:spcBef>
                <a:spcPts val="0"/>
              </a:spcBef>
              <a:spcAft>
                <a:spcPts val="0"/>
              </a:spcAft>
              <a:buNone/>
            </a:pPr>
            <a:br>
              <a:rPr lang="en-US" sz="2666">
                <a:solidFill>
                  <a:srgbClr val="000000"/>
                </a:solidFill>
                <a:latin typeface="Arial"/>
                <a:ea typeface="Arial"/>
                <a:cs typeface="Arial"/>
                <a:sym typeface="Arial"/>
              </a:rPr>
            </a:br>
            <a:r>
              <a:rPr lang="en-US" sz="2666">
                <a:solidFill>
                  <a:srgbClr val="000000"/>
                </a:solidFill>
                <a:latin typeface="Arial"/>
                <a:ea typeface="Arial"/>
                <a:cs typeface="Arial"/>
                <a:sym typeface="Arial"/>
              </a:rPr>
              <a:t> </a:t>
            </a:r>
            <a:endParaRPr sz="2666">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lang="en-US" sz="2666">
                <a:solidFill>
                  <a:srgbClr val="000000"/>
                </a:solidFill>
                <a:latin typeface="Arial"/>
                <a:ea typeface="Arial"/>
                <a:cs typeface="Arial"/>
                <a:sym typeface="Arial"/>
              </a:rPr>
              <a:t> </a:t>
            </a:r>
            <a:endParaRPr sz="2666">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4" name="Shape 84"/>
        <p:cNvGrpSpPr/>
        <p:nvPr/>
      </p:nvGrpSpPr>
      <p:grpSpPr>
        <a:xfrm>
          <a:off x="0" y="0"/>
          <a:ext cx="0" cy="0"/>
          <a:chOff x="0" y="0"/>
          <a:chExt cx="0" cy="0"/>
        </a:xfrm>
      </p:grpSpPr>
      <p:sp>
        <p:nvSpPr>
          <p:cNvPr id="85" name="Google Shape;85;p18"/>
          <p:cNvSpPr txBox="1"/>
          <p:nvPr>
            <p:ph type="title"/>
          </p:nvPr>
        </p:nvSpPr>
        <p:spPr>
          <a:xfrm>
            <a:off x="293550" y="283875"/>
            <a:ext cx="9655200" cy="10701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O</a:t>
            </a:r>
            <a:r>
              <a:rPr b="1" lang="en-US" sz="4800">
                <a:solidFill>
                  <a:srgbClr val="000000"/>
                </a:solidFill>
              </a:rPr>
              <a:t>rganizace a obsah vyučování</a:t>
            </a:r>
            <a:endParaRPr b="1" sz="4800">
              <a:solidFill>
                <a:srgbClr val="000000"/>
              </a:solidFill>
            </a:endParaRPr>
          </a:p>
          <a:p>
            <a:pPr indent="0" lvl="0" marL="0" rtl="0" algn="ctr">
              <a:lnSpc>
                <a:spcPct val="100000"/>
              </a:lnSpc>
              <a:spcBef>
                <a:spcPts val="0"/>
              </a:spcBef>
              <a:spcAft>
                <a:spcPts val="0"/>
              </a:spcAft>
              <a:buNone/>
            </a:pPr>
            <a:r>
              <a:rPr b="1" lang="en-US" sz="4800"/>
              <a:t>tj.budou děti umět vše, co mají?</a:t>
            </a:r>
            <a:endParaRPr b="1" sz="4800"/>
          </a:p>
          <a:p>
            <a:pPr indent="0" lvl="0" marL="0" rtl="0" algn="l">
              <a:lnSpc>
                <a:spcPct val="100000"/>
              </a:lnSpc>
              <a:spcBef>
                <a:spcPts val="0"/>
              </a:spcBef>
              <a:spcAft>
                <a:spcPts val="0"/>
              </a:spcAft>
              <a:buNone/>
            </a:pPr>
            <a:r>
              <a:t/>
            </a:r>
            <a:endParaRPr sz="1651">
              <a:solidFill>
                <a:srgbClr val="000000"/>
              </a:solidFill>
              <a:latin typeface="Arial"/>
              <a:ea typeface="Arial"/>
              <a:cs typeface="Arial"/>
              <a:sym typeface="Arial"/>
            </a:endParaRPr>
          </a:p>
        </p:txBody>
      </p:sp>
      <p:sp>
        <p:nvSpPr>
          <p:cNvPr id="86" name="Google Shape;86;p18"/>
          <p:cNvSpPr txBox="1"/>
          <p:nvPr>
            <p:ph idx="1" type="body"/>
          </p:nvPr>
        </p:nvSpPr>
        <p:spPr>
          <a:xfrm>
            <a:off x="448300" y="1846675"/>
            <a:ext cx="9263400" cy="5773500"/>
          </a:xfrm>
          <a:prstGeom prst="rect">
            <a:avLst/>
          </a:prstGeom>
        </p:spPr>
        <p:txBody>
          <a:bodyPr anchorCtr="0" anchor="t" bIns="38100" lIns="38100" spcFirstLastPara="1" rIns="38100" wrap="square" tIns="38100">
            <a:noAutofit/>
          </a:bodyPr>
          <a:lstStyle/>
          <a:p>
            <a:pPr indent="-203200" lvl="0" marL="381000" marR="0" rtl="0" algn="l">
              <a:lnSpc>
                <a:spcPct val="115000"/>
              </a:lnSpc>
              <a:spcBef>
                <a:spcPts val="0"/>
              </a:spcBef>
              <a:spcAft>
                <a:spcPts val="0"/>
              </a:spcAft>
              <a:buClr>
                <a:srgbClr val="000000"/>
              </a:buClr>
              <a:buSzPts val="2400"/>
              <a:buChar char="●"/>
            </a:pPr>
            <a:r>
              <a:rPr lang="en-US" sz="2400">
                <a:solidFill>
                  <a:srgbClr val="000000"/>
                </a:solidFill>
                <a:latin typeface="Arial"/>
                <a:ea typeface="Arial"/>
                <a:cs typeface="Arial"/>
                <a:sym typeface="Arial"/>
              </a:rPr>
              <a:t>Obsah </a:t>
            </a:r>
            <a:r>
              <a:rPr lang="en-US" sz="2400"/>
              <a:t>vzdělávání</a:t>
            </a:r>
            <a:r>
              <a:rPr lang="en-US" sz="2400">
                <a:solidFill>
                  <a:srgbClr val="000000"/>
                </a:solidFill>
                <a:latin typeface="Arial"/>
                <a:ea typeface="Arial"/>
                <a:cs typeface="Arial"/>
                <a:sym typeface="Arial"/>
              </a:rPr>
              <a:t> se řídí závazným Rámcovým vzdělávacím programem (vydaným MŠMT) a Školním vzdělávacím programem naší školy</a:t>
            </a:r>
            <a:r>
              <a:rPr lang="en-US" sz="2400"/>
              <a:t> Montessori Cesta</a:t>
            </a:r>
            <a:endParaRPr sz="2400"/>
          </a:p>
          <a:p>
            <a:pPr indent="0" lvl="0" marL="1371600" marR="0" rtl="0" algn="ctr">
              <a:lnSpc>
                <a:spcPct val="115000"/>
              </a:lnSpc>
              <a:spcBef>
                <a:spcPts val="1000"/>
              </a:spcBef>
              <a:spcAft>
                <a:spcPts val="0"/>
              </a:spcAft>
              <a:buNone/>
            </a:pPr>
            <a:r>
              <a:rPr i="1" lang="en-US" sz="2400"/>
              <a:t>!!! </a:t>
            </a:r>
            <a:r>
              <a:rPr i="1" lang="en-US" sz="2400"/>
              <a:t>děti projdou stejným vzdělávacím obsahem jako děti v jiných školách, samy si však volí </a:t>
            </a:r>
            <a:r>
              <a:rPr i="1" lang="en-US" sz="2400">
                <a:solidFill>
                  <a:schemeClr val="dk1"/>
                </a:solidFill>
              </a:rPr>
              <a:t>během stanoveného období </a:t>
            </a:r>
            <a:r>
              <a:rPr i="1" lang="en-US" sz="2400"/>
              <a:t>KDY</a:t>
            </a:r>
            <a:endParaRPr i="1" sz="2400"/>
          </a:p>
          <a:p>
            <a:pPr indent="0" lvl="0" marL="0" marR="0" rtl="0" algn="l">
              <a:lnSpc>
                <a:spcPct val="115000"/>
              </a:lnSpc>
              <a:spcBef>
                <a:spcPts val="0"/>
              </a:spcBef>
              <a:spcAft>
                <a:spcPts val="0"/>
              </a:spcAft>
              <a:buNone/>
            </a:pPr>
            <a:r>
              <a:t/>
            </a:r>
            <a:endParaRPr/>
          </a:p>
          <a:p>
            <a:pPr indent="-220133" lvl="0" marL="381000" marR="0" rtl="0" algn="l">
              <a:lnSpc>
                <a:spcPct val="115000"/>
              </a:lnSpc>
              <a:spcBef>
                <a:spcPts val="0"/>
              </a:spcBef>
              <a:spcAft>
                <a:spcPts val="0"/>
              </a:spcAft>
              <a:buClr>
                <a:srgbClr val="000000"/>
              </a:buClr>
              <a:buSzPts val="2667"/>
              <a:buChar char="●"/>
            </a:pPr>
            <a:r>
              <a:rPr lang="en-US"/>
              <a:t> VO</a:t>
            </a:r>
            <a:r>
              <a:rPr lang="en-US" sz="2666">
                <a:solidFill>
                  <a:srgbClr val="000000"/>
                </a:solidFill>
                <a:latin typeface="Arial"/>
                <a:ea typeface="Arial"/>
                <a:cs typeface="Arial"/>
                <a:sym typeface="Arial"/>
              </a:rPr>
              <a:t> 1.stupně je rozdělen do dvou období </a:t>
            </a:r>
            <a:endParaRPr sz="2666">
              <a:solidFill>
                <a:srgbClr val="000000"/>
              </a:solidFill>
              <a:latin typeface="Arial"/>
              <a:ea typeface="Arial"/>
              <a:cs typeface="Arial"/>
              <a:sym typeface="Arial"/>
            </a:endParaRPr>
          </a:p>
          <a:p>
            <a:pPr indent="0" lvl="0" marL="381000" marR="0" rtl="0" algn="l">
              <a:lnSpc>
                <a:spcPct val="115000"/>
              </a:lnSpc>
              <a:spcBef>
                <a:spcPts val="0"/>
              </a:spcBef>
              <a:spcAft>
                <a:spcPts val="0"/>
              </a:spcAft>
              <a:buNone/>
            </a:pPr>
            <a:r>
              <a:rPr lang="en-US" sz="2666">
                <a:solidFill>
                  <a:srgbClr val="000000"/>
                </a:solidFill>
                <a:latin typeface="Arial"/>
                <a:ea typeface="Arial"/>
                <a:cs typeface="Arial"/>
                <a:sym typeface="Arial"/>
              </a:rPr>
              <a:t>(1.- 3.ročník a 4.- 5.ročník</a:t>
            </a:r>
            <a:r>
              <a:rPr lang="en-US"/>
              <a:t>)</a:t>
            </a:r>
            <a:r>
              <a:rPr lang="en-US" sz="2666">
                <a:solidFill>
                  <a:srgbClr val="000000"/>
                </a:solidFill>
                <a:latin typeface="Arial"/>
                <a:ea typeface="Arial"/>
                <a:cs typeface="Arial"/>
                <a:sym typeface="Arial"/>
              </a:rPr>
              <a:t>, která se od sebe liší</a:t>
            </a:r>
            <a:r>
              <a:rPr lang="en-US"/>
              <a:t> </a:t>
            </a:r>
            <a:endParaRPr/>
          </a:p>
          <a:p>
            <a:pPr indent="-381000" lvl="1" marL="914400" marR="0" rtl="0" algn="l">
              <a:lnSpc>
                <a:spcPct val="115000"/>
              </a:lnSpc>
              <a:spcBef>
                <a:spcPts val="0"/>
              </a:spcBef>
              <a:spcAft>
                <a:spcPts val="0"/>
              </a:spcAft>
              <a:buSzPts val="2400"/>
              <a:buChar char="○"/>
            </a:pPr>
            <a:r>
              <a:rPr i="1" lang="en-US" sz="2400"/>
              <a:t>u mladších dětí se učení více řídí jejich zájmy, nejsou ještě zavedeny plány</a:t>
            </a:r>
            <a:endParaRPr i="1" sz="2400"/>
          </a:p>
          <a:p>
            <a:pPr indent="-381000" lvl="1" marL="914400" marR="0" rtl="0" algn="l">
              <a:lnSpc>
                <a:spcPct val="115000"/>
              </a:lnSpc>
              <a:spcBef>
                <a:spcPts val="0"/>
              </a:spcBef>
              <a:spcAft>
                <a:spcPts val="0"/>
              </a:spcAft>
              <a:buSzPts val="2400"/>
              <a:buChar char="○"/>
            </a:pPr>
            <a:r>
              <a:rPr i="1" lang="en-US" sz="2400"/>
              <a:t>u starších dětí existuje závazný obsah učiva i závazné termíny</a:t>
            </a:r>
            <a:endParaRPr i="1" sz="240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0" name="Shape 90"/>
        <p:cNvGrpSpPr/>
        <p:nvPr/>
      </p:nvGrpSpPr>
      <p:grpSpPr>
        <a:xfrm>
          <a:off x="0" y="0"/>
          <a:ext cx="0" cy="0"/>
          <a:chOff x="0" y="0"/>
          <a:chExt cx="0" cy="0"/>
        </a:xfrm>
      </p:grpSpPr>
      <p:sp>
        <p:nvSpPr>
          <p:cNvPr id="91" name="Google Shape;91;p19"/>
          <p:cNvSpPr txBox="1"/>
          <p:nvPr>
            <p:ph type="title"/>
          </p:nvPr>
        </p:nvSpPr>
        <p:spPr>
          <a:xfrm>
            <a:off x="3048000" y="203200"/>
            <a:ext cx="3919875" cy="840825"/>
          </a:xfrm>
          <a:prstGeom prst="rect">
            <a:avLst/>
          </a:prstGeom>
        </p:spPr>
        <p:txBody>
          <a:bodyPr anchorCtr="0" anchor="t" bIns="38100" lIns="38100" spcFirstLastPara="1" rIns="38100" wrap="square" tIns="38100">
            <a:noAutofit/>
          </a:bodyPr>
          <a:lstStyle/>
          <a:p>
            <a:pPr indent="0" lvl="0" marL="0" rtl="0" algn="l">
              <a:lnSpc>
                <a:spcPct val="100000"/>
              </a:lnSpc>
              <a:spcBef>
                <a:spcPts val="0"/>
              </a:spcBef>
              <a:spcAft>
                <a:spcPts val="0"/>
              </a:spcAft>
              <a:buNone/>
            </a:pPr>
            <a:r>
              <a:rPr b="1" lang="en-US" sz="4800">
                <a:solidFill>
                  <a:srgbClr val="000000"/>
                </a:solidFill>
              </a:rPr>
              <a:t>Formy práce</a:t>
            </a:r>
            <a:endParaRPr b="1" sz="4800">
              <a:solidFill>
                <a:srgbClr val="000000"/>
              </a:solidFill>
            </a:endParaRPr>
          </a:p>
        </p:txBody>
      </p:sp>
      <p:sp>
        <p:nvSpPr>
          <p:cNvPr id="92" name="Google Shape;92;p19"/>
          <p:cNvSpPr txBox="1"/>
          <p:nvPr>
            <p:ph idx="1" type="body"/>
          </p:nvPr>
        </p:nvSpPr>
        <p:spPr>
          <a:xfrm>
            <a:off x="310300" y="1044025"/>
            <a:ext cx="9539400" cy="6401100"/>
          </a:xfrm>
          <a:prstGeom prst="rect">
            <a:avLst/>
          </a:prstGeom>
        </p:spPr>
        <p:txBody>
          <a:bodyPr anchorCtr="0" anchor="t" bIns="38100" lIns="38100" spcFirstLastPara="1" rIns="38100" wrap="square" tIns="38100">
            <a:noAutofit/>
          </a:bodyPr>
          <a:lstStyle/>
          <a:p>
            <a:pPr indent="-220133" lvl="0" marL="381000" marR="0" rtl="0" algn="l">
              <a:lnSpc>
                <a:spcPct val="100000"/>
              </a:lnSpc>
              <a:spcBef>
                <a:spcPts val="0"/>
              </a:spcBef>
              <a:spcAft>
                <a:spcPts val="0"/>
              </a:spcAft>
              <a:buClr>
                <a:srgbClr val="000000"/>
              </a:buClr>
              <a:buSzPts val="2667"/>
              <a:buChar char="●"/>
            </a:pPr>
            <a:r>
              <a:rPr lang="en-US" sz="2666" u="sng">
                <a:solidFill>
                  <a:srgbClr val="000000"/>
                </a:solidFill>
                <a:latin typeface="Arial"/>
                <a:ea typeface="Arial"/>
                <a:cs typeface="Arial"/>
                <a:sym typeface="Arial"/>
              </a:rPr>
              <a:t>nové učivo je představeno formou prezentace</a:t>
            </a:r>
            <a:endParaRPr sz="2666" u="sng">
              <a:solidFill>
                <a:srgbClr val="000000"/>
              </a:solidFill>
              <a:latin typeface="Arial"/>
              <a:ea typeface="Arial"/>
              <a:cs typeface="Arial"/>
              <a:sym typeface="Arial"/>
            </a:endParaRPr>
          </a:p>
          <a:p>
            <a:pPr indent="-182033" lvl="1" marL="762000" marR="0" rtl="0" algn="l">
              <a:lnSpc>
                <a:spcPct val="100000"/>
              </a:lnSpc>
              <a:spcBef>
                <a:spcPts val="0"/>
              </a:spcBef>
              <a:spcAft>
                <a:spcPts val="0"/>
              </a:spcAft>
              <a:buClr>
                <a:srgbClr val="000000"/>
              </a:buClr>
              <a:buSzPts val="2067"/>
              <a:buChar char="○"/>
            </a:pPr>
            <a:r>
              <a:rPr lang="en-US" sz="2066">
                <a:solidFill>
                  <a:srgbClr val="000000"/>
                </a:solidFill>
                <a:latin typeface="Arial"/>
                <a:ea typeface="Arial"/>
                <a:cs typeface="Arial"/>
                <a:sym typeface="Arial"/>
              </a:rPr>
              <a:t>učitel prezentuje/ukazuje práci </a:t>
            </a:r>
            <a:r>
              <a:rPr b="1" lang="en-US" sz="2066">
                <a:solidFill>
                  <a:srgbClr val="000000"/>
                </a:solidFill>
              </a:rPr>
              <a:t>skupince</a:t>
            </a:r>
            <a:r>
              <a:rPr lang="en-US" sz="2066">
                <a:solidFill>
                  <a:srgbClr val="000000"/>
                </a:solidFill>
                <a:latin typeface="Arial"/>
                <a:ea typeface="Arial"/>
                <a:cs typeface="Arial"/>
                <a:sym typeface="Arial"/>
              </a:rPr>
              <a:t>, která má zájem o </a:t>
            </a:r>
            <a:r>
              <a:rPr lang="en-US" sz="2066"/>
              <a:t>učivo</a:t>
            </a:r>
            <a:r>
              <a:rPr lang="en-US" sz="2066">
                <a:solidFill>
                  <a:srgbClr val="000000"/>
                </a:solidFill>
                <a:latin typeface="Arial"/>
                <a:ea typeface="Arial"/>
                <a:cs typeface="Arial"/>
                <a:sym typeface="Arial"/>
              </a:rPr>
              <a:t>, prezentace se opakuj</a:t>
            </a:r>
            <a:r>
              <a:rPr lang="en-US" sz="2066"/>
              <a:t>í</a:t>
            </a:r>
            <a:endParaRPr sz="2066">
              <a:solidFill>
                <a:srgbClr val="000000"/>
              </a:solidFill>
              <a:latin typeface="Arial"/>
              <a:ea typeface="Arial"/>
              <a:cs typeface="Arial"/>
              <a:sym typeface="Arial"/>
            </a:endParaRPr>
          </a:p>
          <a:p>
            <a:pPr indent="-182033" lvl="1" marL="762000" marR="0" rtl="0" algn="l">
              <a:lnSpc>
                <a:spcPct val="100000"/>
              </a:lnSpc>
              <a:spcBef>
                <a:spcPts val="0"/>
              </a:spcBef>
              <a:spcAft>
                <a:spcPts val="0"/>
              </a:spcAft>
              <a:buClr>
                <a:srgbClr val="000000"/>
              </a:buClr>
              <a:buSzPts val="2067"/>
              <a:buChar char="○"/>
            </a:pPr>
            <a:r>
              <a:rPr lang="en-US" sz="2066">
                <a:solidFill>
                  <a:srgbClr val="000000"/>
                </a:solidFill>
                <a:latin typeface="Arial"/>
                <a:ea typeface="Arial"/>
                <a:cs typeface="Arial"/>
                <a:sym typeface="Arial"/>
              </a:rPr>
              <a:t>prezentace </a:t>
            </a:r>
            <a:r>
              <a:rPr b="1" lang="en-US" sz="2066">
                <a:solidFill>
                  <a:srgbClr val="000000"/>
                </a:solidFill>
              </a:rPr>
              <a:t>celé</a:t>
            </a:r>
            <a:r>
              <a:rPr lang="en-US" sz="2066">
                <a:solidFill>
                  <a:srgbClr val="000000"/>
                </a:solidFill>
                <a:latin typeface="Arial"/>
                <a:ea typeface="Arial"/>
                <a:cs typeface="Arial"/>
                <a:sym typeface="Arial"/>
              </a:rPr>
              <a:t> třídě</a:t>
            </a:r>
            <a:endParaRPr sz="2066">
              <a:solidFill>
                <a:srgbClr val="000000"/>
              </a:solidFill>
              <a:latin typeface="Arial"/>
              <a:ea typeface="Arial"/>
              <a:cs typeface="Arial"/>
              <a:sym typeface="Arial"/>
            </a:endParaRPr>
          </a:p>
          <a:p>
            <a:pPr indent="0" lvl="0" marL="762000" marR="0" rtl="0" algn="l">
              <a:lnSpc>
                <a:spcPct val="100000"/>
              </a:lnSpc>
              <a:spcBef>
                <a:spcPts val="0"/>
              </a:spcBef>
              <a:spcAft>
                <a:spcPts val="0"/>
              </a:spcAft>
              <a:buNone/>
            </a:pPr>
            <a:r>
              <a:t/>
            </a:r>
            <a:endParaRPr sz="2066"/>
          </a:p>
          <a:p>
            <a:pPr indent="-220133" lvl="0" marL="381000" marR="0" rtl="0" algn="l">
              <a:lnSpc>
                <a:spcPct val="100000"/>
              </a:lnSpc>
              <a:spcBef>
                <a:spcPts val="1000"/>
              </a:spcBef>
              <a:spcAft>
                <a:spcPts val="0"/>
              </a:spcAft>
              <a:buClr>
                <a:srgbClr val="000000"/>
              </a:buClr>
              <a:buSzPts val="2667"/>
              <a:buChar char="●"/>
            </a:pPr>
            <a:r>
              <a:rPr lang="en-US" sz="2666" u="sng">
                <a:solidFill>
                  <a:srgbClr val="000000"/>
                </a:solidFill>
                <a:latin typeface="Arial"/>
                <a:ea typeface="Arial"/>
                <a:cs typeface="Arial"/>
                <a:sym typeface="Arial"/>
              </a:rPr>
              <a:t>samostatná práce</a:t>
            </a:r>
            <a:endParaRPr sz="2666" u="sng">
              <a:solidFill>
                <a:srgbClr val="000000"/>
              </a:solidFill>
              <a:latin typeface="Arial"/>
              <a:ea typeface="Arial"/>
              <a:cs typeface="Arial"/>
              <a:sym typeface="Arial"/>
            </a:endParaRPr>
          </a:p>
          <a:p>
            <a:pPr indent="-182033" lvl="1" marL="762000" marR="0" rtl="0" algn="l">
              <a:lnSpc>
                <a:spcPct val="100000"/>
              </a:lnSpc>
              <a:spcBef>
                <a:spcPts val="0"/>
              </a:spcBef>
              <a:spcAft>
                <a:spcPts val="0"/>
              </a:spcAft>
              <a:buClr>
                <a:srgbClr val="000000"/>
              </a:buClr>
              <a:buSzPts val="2067"/>
              <a:buChar char="○"/>
            </a:pPr>
            <a:r>
              <a:rPr lang="en-US" sz="2066">
                <a:solidFill>
                  <a:srgbClr val="000000"/>
                </a:solidFill>
                <a:latin typeface="Arial"/>
                <a:ea typeface="Arial"/>
                <a:cs typeface="Arial"/>
                <a:sym typeface="Arial"/>
              </a:rPr>
              <a:t>dítě samo nebo v malé skupince pracuje na vybrané pomůcce nebo učivu </a:t>
            </a:r>
            <a:endParaRPr sz="2066">
              <a:solidFill>
                <a:srgbClr val="000000"/>
              </a:solidFill>
              <a:latin typeface="Arial"/>
              <a:ea typeface="Arial"/>
              <a:cs typeface="Arial"/>
              <a:sym typeface="Arial"/>
            </a:endParaRPr>
          </a:p>
          <a:p>
            <a:pPr indent="-182033" lvl="1" marL="762000" marR="0" rtl="0" algn="l">
              <a:lnSpc>
                <a:spcPct val="100000"/>
              </a:lnSpc>
              <a:spcBef>
                <a:spcPts val="0"/>
              </a:spcBef>
              <a:spcAft>
                <a:spcPts val="0"/>
              </a:spcAft>
              <a:buClr>
                <a:srgbClr val="000000"/>
              </a:buClr>
              <a:buSzPts val="2067"/>
              <a:buChar char="○"/>
            </a:pPr>
            <a:r>
              <a:rPr lang="en-US" sz="2066">
                <a:solidFill>
                  <a:srgbClr val="000000"/>
                </a:solidFill>
                <a:latin typeface="Arial"/>
                <a:ea typeface="Arial"/>
                <a:cs typeface="Arial"/>
                <a:sym typeface="Arial"/>
              </a:rPr>
              <a:t>pracuje podle vlastního výběru</a:t>
            </a:r>
            <a:endParaRPr sz="2066">
              <a:solidFill>
                <a:srgbClr val="000000"/>
              </a:solidFill>
              <a:latin typeface="Arial"/>
              <a:ea typeface="Arial"/>
              <a:cs typeface="Arial"/>
              <a:sym typeface="Arial"/>
            </a:endParaRPr>
          </a:p>
          <a:p>
            <a:pPr indent="-220133" lvl="1" marL="762000" marR="0" rtl="0" algn="l">
              <a:lnSpc>
                <a:spcPct val="100000"/>
              </a:lnSpc>
              <a:spcBef>
                <a:spcPts val="0"/>
              </a:spcBef>
              <a:spcAft>
                <a:spcPts val="0"/>
              </a:spcAft>
              <a:buClr>
                <a:srgbClr val="000000"/>
              </a:buClr>
              <a:buSzPts val="2667"/>
              <a:buChar char="○"/>
            </a:pPr>
            <a:r>
              <a:rPr lang="en-US" sz="2066"/>
              <a:t>největší podíl</a:t>
            </a:r>
            <a:r>
              <a:rPr lang="en-US"/>
              <a:t> </a:t>
            </a:r>
            <a:endParaRPr/>
          </a:p>
          <a:p>
            <a:pPr indent="0" lvl="0" marL="762000" marR="0" rtl="0" algn="l">
              <a:lnSpc>
                <a:spcPct val="100000"/>
              </a:lnSpc>
              <a:spcBef>
                <a:spcPts val="0"/>
              </a:spcBef>
              <a:spcAft>
                <a:spcPts val="0"/>
              </a:spcAft>
              <a:buNone/>
            </a:pPr>
            <a:r>
              <a:t/>
            </a:r>
            <a:endParaRPr/>
          </a:p>
          <a:p>
            <a:pPr indent="-215900" lvl="0" marL="381000" marR="0" rtl="0" algn="l">
              <a:lnSpc>
                <a:spcPct val="100000"/>
              </a:lnSpc>
              <a:spcBef>
                <a:spcPts val="1000"/>
              </a:spcBef>
              <a:spcAft>
                <a:spcPts val="0"/>
              </a:spcAft>
              <a:buClr>
                <a:schemeClr val="dk1"/>
              </a:buClr>
              <a:buSzPts val="2600"/>
              <a:buChar char="●"/>
            </a:pPr>
            <a:r>
              <a:rPr lang="en-US" sz="2600" u="sng">
                <a:solidFill>
                  <a:schemeClr val="dk1"/>
                </a:solidFill>
              </a:rPr>
              <a:t>nepoužíváme učebnice ani ročníkové pracovní sešity</a:t>
            </a:r>
            <a:endParaRPr sz="2600" u="sng">
              <a:solidFill>
                <a:schemeClr val="dk1"/>
              </a:solidFill>
            </a:endParaRPr>
          </a:p>
          <a:p>
            <a:pPr indent="-215900" lvl="0" marL="381000" marR="0" rtl="0" algn="l">
              <a:lnSpc>
                <a:spcPct val="100000"/>
              </a:lnSpc>
              <a:spcBef>
                <a:spcPts val="1000"/>
              </a:spcBef>
              <a:spcAft>
                <a:spcPts val="0"/>
              </a:spcAft>
              <a:buClr>
                <a:schemeClr val="dk1"/>
              </a:buClr>
              <a:buSzPts val="2600"/>
              <a:buChar char="●"/>
            </a:pPr>
            <a:r>
              <a:rPr lang="en-US" sz="2600" u="sng">
                <a:solidFill>
                  <a:schemeClr val="dk1"/>
                </a:solidFill>
              </a:rPr>
              <a:t>časté je projektové vyučování a jeho aktivity </a:t>
            </a:r>
            <a:endParaRPr sz="2600" u="sng">
              <a:solidFill>
                <a:schemeClr val="dk1"/>
              </a:solidFill>
            </a:endParaRPr>
          </a:p>
          <a:p>
            <a:pPr indent="-215900" lvl="0" marL="381000" marR="0" rtl="0" algn="l">
              <a:lnSpc>
                <a:spcPct val="100000"/>
              </a:lnSpc>
              <a:spcBef>
                <a:spcPts val="1000"/>
              </a:spcBef>
              <a:spcAft>
                <a:spcPts val="0"/>
              </a:spcAft>
              <a:buClr>
                <a:schemeClr val="dk1"/>
              </a:buClr>
              <a:buSzPts val="2600"/>
              <a:buChar char="●"/>
            </a:pPr>
            <a:r>
              <a:rPr lang="en-US" sz="2600" u="sng">
                <a:solidFill>
                  <a:schemeClr val="dk1"/>
                </a:solidFill>
              </a:rPr>
              <a:t>zařazujeme učení venku - naše přírodní zahrada</a:t>
            </a:r>
            <a:endParaRPr sz="2600" u="sng">
              <a:solidFill>
                <a:schemeClr val="dk1"/>
              </a:solidFill>
            </a:endParaRPr>
          </a:p>
          <a:p>
            <a:pPr indent="-215900" lvl="0" marL="381000" marR="0" rtl="0" algn="l">
              <a:lnSpc>
                <a:spcPct val="100000"/>
              </a:lnSpc>
              <a:spcBef>
                <a:spcPts val="1000"/>
              </a:spcBef>
              <a:spcAft>
                <a:spcPts val="0"/>
              </a:spcAft>
              <a:buClr>
                <a:schemeClr val="dk1"/>
              </a:buClr>
              <a:buSzPts val="2600"/>
              <a:buChar char="●"/>
            </a:pPr>
            <a:r>
              <a:rPr lang="en-US" sz="2600" u="sng">
                <a:solidFill>
                  <a:schemeClr val="dk1"/>
                </a:solidFill>
              </a:rPr>
              <a:t>součástí dne jsou aktivity praktického života</a:t>
            </a:r>
            <a:endParaRPr sz="2600" u="sng">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6" name="Shape 96"/>
        <p:cNvGrpSpPr/>
        <p:nvPr/>
      </p:nvGrpSpPr>
      <p:grpSpPr>
        <a:xfrm>
          <a:off x="0" y="0"/>
          <a:ext cx="0" cy="0"/>
          <a:chOff x="0" y="0"/>
          <a:chExt cx="0" cy="0"/>
        </a:xfrm>
      </p:grpSpPr>
      <p:sp>
        <p:nvSpPr>
          <p:cNvPr id="97" name="Google Shape;97;p20"/>
          <p:cNvSpPr txBox="1"/>
          <p:nvPr>
            <p:ph type="title"/>
          </p:nvPr>
        </p:nvSpPr>
        <p:spPr>
          <a:xfrm>
            <a:off x="304800" y="304800"/>
            <a:ext cx="9626600" cy="990600"/>
          </a:xfrm>
          <a:prstGeom prst="rect">
            <a:avLst/>
          </a:prstGeom>
        </p:spPr>
        <p:txBody>
          <a:bodyPr anchorCtr="0" anchor="ctr" bIns="38100" lIns="38100" spcFirstLastPara="1" rIns="38100" wrap="square" tIns="38100">
            <a:noAutofit/>
          </a:bodyPr>
          <a:lstStyle/>
          <a:p>
            <a:pPr indent="0" lvl="0" marL="0" rtl="0" algn="ctr">
              <a:lnSpc>
                <a:spcPct val="100000"/>
              </a:lnSpc>
              <a:spcBef>
                <a:spcPts val="0"/>
              </a:spcBef>
              <a:spcAft>
                <a:spcPts val="0"/>
              </a:spcAft>
              <a:buNone/>
            </a:pPr>
            <a:r>
              <a:rPr b="1" lang="en-US" sz="4800"/>
              <a:t>Další metody </a:t>
            </a:r>
            <a:r>
              <a:rPr b="1" lang="en-US" sz="4800">
                <a:solidFill>
                  <a:srgbClr val="000000"/>
                </a:solidFill>
              </a:rPr>
              <a:t>práce</a:t>
            </a:r>
            <a:endParaRPr b="1" sz="4800">
              <a:solidFill>
                <a:srgbClr val="000000"/>
              </a:solidFill>
            </a:endParaRPr>
          </a:p>
        </p:txBody>
      </p:sp>
      <p:sp>
        <p:nvSpPr>
          <p:cNvPr id="98" name="Google Shape;98;p20"/>
          <p:cNvSpPr txBox="1"/>
          <p:nvPr>
            <p:ph idx="1" type="body"/>
          </p:nvPr>
        </p:nvSpPr>
        <p:spPr>
          <a:xfrm>
            <a:off x="425425" y="738675"/>
            <a:ext cx="9231600" cy="6551100"/>
          </a:xfrm>
          <a:prstGeom prst="rect">
            <a:avLst/>
          </a:prstGeom>
        </p:spPr>
        <p:txBody>
          <a:bodyPr anchorCtr="0" anchor="t" bIns="38100" lIns="38100" spcFirstLastPara="1" rIns="38100" wrap="square" tIns="38100">
            <a:noAutofit/>
          </a:bodyPr>
          <a:lstStyle/>
          <a:p>
            <a:pPr indent="0" lvl="0" marL="0" marR="0" rtl="0" algn="l">
              <a:lnSpc>
                <a:spcPct val="100000"/>
              </a:lnSpc>
              <a:spcBef>
                <a:spcPts val="0"/>
              </a:spcBef>
              <a:spcAft>
                <a:spcPts val="0"/>
              </a:spcAft>
              <a:buNone/>
            </a:pPr>
            <a:r>
              <a:t/>
            </a:r>
            <a:endParaRPr sz="2800"/>
          </a:p>
          <a:p>
            <a:pPr indent="0" lvl="0" marL="0" marR="0" rtl="0" algn="l">
              <a:lnSpc>
                <a:spcPct val="100000"/>
              </a:lnSpc>
              <a:spcBef>
                <a:spcPts val="0"/>
              </a:spcBef>
              <a:spcAft>
                <a:spcPts val="0"/>
              </a:spcAft>
              <a:buNone/>
            </a:pPr>
            <a:r>
              <a:rPr lang="en-US" sz="2800" u="sng"/>
              <a:t>Používání metod kritického myšlení</a:t>
            </a:r>
            <a:endParaRPr sz="2800" u="sng"/>
          </a:p>
          <a:p>
            <a:pPr indent="0" lvl="0" marL="0" marR="0" rtl="0" algn="l">
              <a:lnSpc>
                <a:spcPct val="100000"/>
              </a:lnSpc>
              <a:spcBef>
                <a:spcPts val="0"/>
              </a:spcBef>
              <a:spcAft>
                <a:spcPts val="0"/>
              </a:spcAft>
              <a:buNone/>
            </a:pPr>
            <a:r>
              <a:t/>
            </a:r>
            <a:endParaRPr sz="2800" u="sng"/>
          </a:p>
          <a:p>
            <a:pPr indent="-209550" lvl="0" marL="381000" rtl="0" algn="l">
              <a:spcBef>
                <a:spcPts val="0"/>
              </a:spcBef>
              <a:spcAft>
                <a:spcPts val="0"/>
              </a:spcAft>
              <a:buClr>
                <a:srgbClr val="000000"/>
              </a:buClr>
              <a:buSzPts val="2500"/>
              <a:buChar char="●"/>
            </a:pPr>
            <a:r>
              <a:rPr lang="en-US" sz="2500"/>
              <a:t>metody aktivního učení </a:t>
            </a:r>
            <a:endParaRPr sz="2500"/>
          </a:p>
          <a:p>
            <a:pPr indent="-209550" lvl="0" marL="381000" rtl="0" algn="l">
              <a:spcBef>
                <a:spcPts val="0"/>
              </a:spcBef>
              <a:spcAft>
                <a:spcPts val="0"/>
              </a:spcAft>
              <a:buClr>
                <a:srgbClr val="000000"/>
              </a:buClr>
              <a:buSzPts val="2500"/>
              <a:buChar char="●"/>
            </a:pPr>
            <a:r>
              <a:rPr lang="en-US" sz="2500"/>
              <a:t>dílny psaní a čtení - čtenářská gramotnost</a:t>
            </a:r>
            <a:endParaRPr sz="2500"/>
          </a:p>
          <a:p>
            <a:pPr indent="-209550" lvl="0" marL="381000" marR="0" rtl="0" algn="l">
              <a:lnSpc>
                <a:spcPct val="100000"/>
              </a:lnSpc>
              <a:spcBef>
                <a:spcPts val="0"/>
              </a:spcBef>
              <a:spcAft>
                <a:spcPts val="0"/>
              </a:spcAft>
              <a:buClr>
                <a:schemeClr val="dk1"/>
              </a:buClr>
              <a:buSzPts val="2500"/>
              <a:buChar char="●"/>
            </a:pPr>
            <a:r>
              <a:rPr lang="en-US" sz="2500">
                <a:solidFill>
                  <a:schemeClr val="dk1"/>
                </a:solidFill>
              </a:rPr>
              <a:t>společné řešení úloh či témat - třída, skupina, dvojice</a:t>
            </a:r>
            <a:endParaRPr sz="2500">
              <a:solidFill>
                <a:schemeClr val="dk1"/>
              </a:solidFill>
            </a:endParaRPr>
          </a:p>
          <a:p>
            <a:pPr indent="-209550" lvl="0" marL="381000" marR="0" rtl="0" algn="l">
              <a:lnSpc>
                <a:spcPct val="100000"/>
              </a:lnSpc>
              <a:spcBef>
                <a:spcPts val="0"/>
              </a:spcBef>
              <a:spcAft>
                <a:spcPts val="0"/>
              </a:spcAft>
              <a:buClr>
                <a:schemeClr val="dk1"/>
              </a:buClr>
              <a:buSzPts val="2500"/>
              <a:buChar char="●"/>
            </a:pPr>
            <a:r>
              <a:rPr lang="en-US" sz="2500">
                <a:solidFill>
                  <a:schemeClr val="dk1"/>
                </a:solidFill>
              </a:rPr>
              <a:t>prezentace učiva či tématu třídě dítětem</a:t>
            </a:r>
            <a:endParaRPr sz="2500">
              <a:solidFill>
                <a:schemeClr val="dk1"/>
              </a:solidFill>
            </a:endParaRPr>
          </a:p>
          <a:p>
            <a:pPr indent="-209550" lvl="0" marL="381000" marR="0" rtl="0" algn="l">
              <a:lnSpc>
                <a:spcPct val="100000"/>
              </a:lnSpc>
              <a:spcBef>
                <a:spcPts val="0"/>
              </a:spcBef>
              <a:spcAft>
                <a:spcPts val="0"/>
              </a:spcAft>
              <a:buClr>
                <a:schemeClr val="dk1"/>
              </a:buClr>
              <a:buSzPts val="2500"/>
              <a:buChar char="●"/>
            </a:pPr>
            <a:r>
              <a:rPr lang="en-US" sz="2500">
                <a:solidFill>
                  <a:schemeClr val="dk1"/>
                </a:solidFill>
              </a:rPr>
              <a:t>atd.</a:t>
            </a:r>
            <a:endParaRPr sz="2500">
              <a:solidFill>
                <a:schemeClr val="dk1"/>
              </a:solidFill>
            </a:endParaRPr>
          </a:p>
          <a:p>
            <a:pPr indent="0" lvl="0" marL="0" marR="0" rtl="0" algn="l">
              <a:lnSpc>
                <a:spcPct val="100000"/>
              </a:lnSpc>
              <a:spcBef>
                <a:spcPts val="0"/>
              </a:spcBef>
              <a:spcAft>
                <a:spcPts val="0"/>
              </a:spcAft>
              <a:buNone/>
            </a:pPr>
            <a:r>
              <a:t/>
            </a:r>
            <a:endParaRPr sz="2800"/>
          </a:p>
          <a:p>
            <a:pPr indent="0" lvl="0" marL="0" marR="0" rtl="0" algn="l">
              <a:lnSpc>
                <a:spcPct val="100000"/>
              </a:lnSpc>
              <a:spcBef>
                <a:spcPts val="0"/>
              </a:spcBef>
              <a:spcAft>
                <a:spcPts val="0"/>
              </a:spcAft>
              <a:buNone/>
            </a:pPr>
            <a:r>
              <a:rPr lang="en-US" sz="2800" u="sng"/>
              <a:t>Osobnostní a sociální výchova</a:t>
            </a:r>
            <a:endParaRPr sz="2800" u="sng"/>
          </a:p>
          <a:p>
            <a:pPr indent="0" lvl="0" marL="0" marR="0" rtl="0" algn="l">
              <a:lnSpc>
                <a:spcPct val="100000"/>
              </a:lnSpc>
              <a:spcBef>
                <a:spcPts val="0"/>
              </a:spcBef>
              <a:spcAft>
                <a:spcPts val="0"/>
              </a:spcAft>
              <a:buNone/>
            </a:pPr>
            <a:r>
              <a:t/>
            </a:r>
            <a:endParaRPr sz="2800" u="sng"/>
          </a:p>
          <a:p>
            <a:pPr indent="-209550" lvl="0" marL="381000" marR="0" rtl="0" algn="l">
              <a:lnSpc>
                <a:spcPct val="100000"/>
              </a:lnSpc>
              <a:spcBef>
                <a:spcPts val="0"/>
              </a:spcBef>
              <a:spcAft>
                <a:spcPts val="0"/>
              </a:spcAft>
              <a:buClr>
                <a:srgbClr val="000000"/>
              </a:buClr>
              <a:buSzPts val="2500"/>
              <a:buChar char="●"/>
            </a:pPr>
            <a:r>
              <a:rPr lang="en-US" sz="2500">
                <a:solidFill>
                  <a:srgbClr val="000000"/>
                </a:solidFill>
              </a:rPr>
              <a:t>rozhovory (konzultace) s dítětem </a:t>
            </a:r>
            <a:endParaRPr sz="2500">
              <a:solidFill>
                <a:srgbClr val="000000"/>
              </a:solidFill>
            </a:endParaRPr>
          </a:p>
          <a:p>
            <a:pPr indent="-209550" lvl="0" marL="381000" marR="0" rtl="0" algn="l">
              <a:lnSpc>
                <a:spcPct val="100000"/>
              </a:lnSpc>
              <a:spcBef>
                <a:spcPts val="0"/>
              </a:spcBef>
              <a:spcAft>
                <a:spcPts val="0"/>
              </a:spcAft>
              <a:buClr>
                <a:srgbClr val="000000"/>
              </a:buClr>
              <a:buSzPts val="2500"/>
              <a:buChar char="●"/>
            </a:pPr>
            <a:r>
              <a:rPr lang="en-US" sz="2500">
                <a:solidFill>
                  <a:srgbClr val="000000"/>
                </a:solidFill>
              </a:rPr>
              <a:t>plánování práce</a:t>
            </a:r>
            <a:endParaRPr sz="2500"/>
          </a:p>
          <a:p>
            <a:pPr indent="-209550" lvl="0" marL="381000" marR="0" rtl="0" algn="l">
              <a:lnSpc>
                <a:spcPct val="100000"/>
              </a:lnSpc>
              <a:spcBef>
                <a:spcPts val="0"/>
              </a:spcBef>
              <a:spcAft>
                <a:spcPts val="0"/>
              </a:spcAft>
              <a:buClr>
                <a:srgbClr val="000000"/>
              </a:buClr>
              <a:buSzPts val="2500"/>
              <a:buChar char="●"/>
            </a:pPr>
            <a:r>
              <a:rPr lang="en-US" sz="2500">
                <a:solidFill>
                  <a:schemeClr val="dk1"/>
                </a:solidFill>
              </a:rPr>
              <a:t>pomoc spolužákům s učivem</a:t>
            </a:r>
            <a:endParaRPr sz="2500">
              <a:solidFill>
                <a:schemeClr val="dk1"/>
              </a:solidFill>
            </a:endParaRPr>
          </a:p>
          <a:p>
            <a:pPr indent="-209550" lvl="0" marL="381000" marR="0" rtl="0" algn="l">
              <a:lnSpc>
                <a:spcPct val="100000"/>
              </a:lnSpc>
              <a:spcBef>
                <a:spcPts val="0"/>
              </a:spcBef>
              <a:spcAft>
                <a:spcPts val="0"/>
              </a:spcAft>
              <a:buClr>
                <a:srgbClr val="000000"/>
              </a:buClr>
              <a:buSzPts val="2500"/>
              <a:buChar char="●"/>
            </a:pPr>
            <a:r>
              <a:rPr lang="en-US" sz="2500">
                <a:solidFill>
                  <a:schemeClr val="dk1"/>
                </a:solidFill>
              </a:rPr>
              <a:t>přijetí pomoci od spolužáka</a:t>
            </a:r>
            <a:endParaRPr sz="2500">
              <a:solidFill>
                <a:schemeClr val="dk1"/>
              </a:solidFill>
            </a:endParaRPr>
          </a:p>
          <a:p>
            <a:pPr indent="-209550" lvl="0" marL="381000" marR="0" rtl="0" algn="l">
              <a:lnSpc>
                <a:spcPct val="100000"/>
              </a:lnSpc>
              <a:spcBef>
                <a:spcPts val="0"/>
              </a:spcBef>
              <a:spcAft>
                <a:spcPts val="0"/>
              </a:spcAft>
              <a:buClr>
                <a:schemeClr val="dk1"/>
              </a:buClr>
              <a:buSzPts val="2500"/>
              <a:buChar char="●"/>
            </a:pPr>
            <a:r>
              <a:rPr lang="en-US" sz="2500">
                <a:solidFill>
                  <a:schemeClr val="dk1"/>
                </a:solidFill>
              </a:rPr>
              <a:t>atd.</a:t>
            </a:r>
            <a:endParaRPr sz="2500">
              <a:solidFill>
                <a:schemeClr val="dk1"/>
              </a:solidFill>
            </a:endParaRPr>
          </a:p>
          <a:p>
            <a:pPr indent="0" lvl="0" marL="0" marR="0" rtl="0" algn="l">
              <a:lnSpc>
                <a:spcPct val="100000"/>
              </a:lnSpc>
              <a:spcBef>
                <a:spcPts val="0"/>
              </a:spcBef>
              <a:spcAft>
                <a:spcPts val="0"/>
              </a:spcAft>
              <a:buNone/>
            </a:pPr>
            <a:r>
              <a:t/>
            </a:r>
            <a:endParaRPr sz="2400"/>
          </a:p>
          <a:p>
            <a:pPr indent="0" lvl="0" marL="0" marR="0" rtl="0" algn="l">
              <a:lnSpc>
                <a:spcPct val="100000"/>
              </a:lnSpc>
              <a:spcBef>
                <a:spcPts val="0"/>
              </a:spcBef>
              <a:spcAft>
                <a:spcPts val="0"/>
              </a:spcAft>
              <a:buNone/>
            </a:pPr>
            <a:r>
              <a:t/>
            </a:r>
            <a:endParaRPr sz="24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02" name="Shape 102"/>
        <p:cNvGrpSpPr/>
        <p:nvPr/>
      </p:nvGrpSpPr>
      <p:grpSpPr>
        <a:xfrm>
          <a:off x="0" y="0"/>
          <a:ext cx="0" cy="0"/>
          <a:chOff x="0" y="0"/>
          <a:chExt cx="0" cy="0"/>
        </a:xfrm>
      </p:grpSpPr>
      <p:sp>
        <p:nvSpPr>
          <p:cNvPr id="103" name="Google Shape;103;p21"/>
          <p:cNvSpPr txBox="1"/>
          <p:nvPr>
            <p:ph type="title"/>
          </p:nvPr>
        </p:nvSpPr>
        <p:spPr>
          <a:xfrm>
            <a:off x="203200" y="914400"/>
            <a:ext cx="9621275" cy="985000"/>
          </a:xfrm>
          <a:prstGeom prst="rect">
            <a:avLst/>
          </a:prstGeom>
        </p:spPr>
        <p:txBody>
          <a:bodyPr anchorCtr="0" anchor="t" bIns="38100" lIns="38100" spcFirstLastPara="1" rIns="38100" wrap="square" tIns="38100">
            <a:noAutofit/>
          </a:bodyPr>
          <a:lstStyle/>
          <a:p>
            <a:pPr indent="0" lvl="0" marL="0" rtl="0" algn="l">
              <a:lnSpc>
                <a:spcPct val="100000"/>
              </a:lnSpc>
              <a:spcBef>
                <a:spcPts val="0"/>
              </a:spcBef>
              <a:spcAft>
                <a:spcPts val="0"/>
              </a:spcAft>
              <a:buNone/>
            </a:pPr>
            <a:r>
              <a:rPr lang="en-US" sz="4266">
                <a:solidFill>
                  <a:srgbClr val="000000"/>
                </a:solidFill>
                <a:latin typeface="Arial"/>
                <a:ea typeface="Arial"/>
                <a:cs typeface="Arial"/>
                <a:sym typeface="Arial"/>
              </a:rPr>
              <a:t>               </a:t>
            </a:r>
            <a:r>
              <a:rPr b="1" lang="en-US" sz="4800">
                <a:solidFill>
                  <a:srgbClr val="000000"/>
                </a:solidFill>
              </a:rPr>
              <a:t>Průběh vyučování</a:t>
            </a:r>
            <a:endParaRPr b="1" sz="4800">
              <a:solidFill>
                <a:srgbClr val="000000"/>
              </a:solidFill>
            </a:endParaRPr>
          </a:p>
        </p:txBody>
      </p:sp>
      <p:sp>
        <p:nvSpPr>
          <p:cNvPr id="104" name="Google Shape;104;p21"/>
          <p:cNvSpPr txBox="1"/>
          <p:nvPr>
            <p:ph idx="1" type="body"/>
          </p:nvPr>
        </p:nvSpPr>
        <p:spPr>
          <a:xfrm>
            <a:off x="304800" y="2235200"/>
            <a:ext cx="9646500" cy="4821600"/>
          </a:xfrm>
          <a:prstGeom prst="rect">
            <a:avLst/>
          </a:prstGeom>
        </p:spPr>
        <p:txBody>
          <a:bodyPr anchorCtr="0" anchor="t" bIns="38100" lIns="38100" spcFirstLastPara="1" rIns="38100" wrap="square" tIns="38100">
            <a:noAutofit/>
          </a:bodyPr>
          <a:lstStyle/>
          <a:p>
            <a:pPr indent="-220133" lvl="0" marL="381000" marR="0" rtl="0" algn="l">
              <a:lnSpc>
                <a:spcPct val="100000"/>
              </a:lnSpc>
              <a:spcBef>
                <a:spcPts val="0"/>
              </a:spcBef>
              <a:spcAft>
                <a:spcPts val="0"/>
              </a:spcAft>
              <a:buClr>
                <a:srgbClr val="000000"/>
              </a:buClr>
              <a:buSzPts val="2667"/>
              <a:buChar char="●"/>
            </a:pPr>
            <a:r>
              <a:rPr lang="en-US" sz="2666">
                <a:solidFill>
                  <a:srgbClr val="000000"/>
                </a:solidFill>
                <a:latin typeface="Arial"/>
                <a:ea typeface="Arial"/>
                <a:cs typeface="Arial"/>
                <a:sym typeface="Arial"/>
              </a:rPr>
              <a:t>začátek vyučování v 8</a:t>
            </a:r>
            <a:r>
              <a:rPr lang="en-US"/>
              <a:t>.</a:t>
            </a:r>
            <a:r>
              <a:rPr lang="en-US" sz="2666">
                <a:solidFill>
                  <a:srgbClr val="000000"/>
                </a:solidFill>
                <a:latin typeface="Arial"/>
                <a:ea typeface="Arial"/>
                <a:cs typeface="Arial"/>
                <a:sym typeface="Arial"/>
              </a:rPr>
              <a:t>00 hod.</a:t>
            </a:r>
            <a:endParaRPr/>
          </a:p>
          <a:p>
            <a:pPr indent="-220133" lvl="0" marL="381000" marR="0" rtl="0" algn="l">
              <a:lnSpc>
                <a:spcPct val="100000"/>
              </a:lnSpc>
              <a:spcBef>
                <a:spcPts val="1000"/>
              </a:spcBef>
              <a:spcAft>
                <a:spcPts val="0"/>
              </a:spcAft>
              <a:buClr>
                <a:srgbClr val="000000"/>
              </a:buClr>
              <a:buSzPts val="2667"/>
              <a:buChar char="●"/>
            </a:pPr>
            <a:r>
              <a:rPr lang="en-US" sz="2666">
                <a:solidFill>
                  <a:srgbClr val="000000"/>
                </a:solidFill>
                <a:latin typeface="Arial"/>
                <a:ea typeface="Arial"/>
                <a:cs typeface="Arial"/>
                <a:sym typeface="Arial"/>
              </a:rPr>
              <a:t>ranní </a:t>
            </a:r>
            <a:r>
              <a:rPr lang="en-US"/>
              <a:t>setkávání</a:t>
            </a:r>
            <a:endParaRPr sz="2666">
              <a:solidFill>
                <a:srgbClr val="000000"/>
              </a:solidFill>
              <a:latin typeface="Arial"/>
              <a:ea typeface="Arial"/>
              <a:cs typeface="Arial"/>
              <a:sym typeface="Arial"/>
            </a:endParaRPr>
          </a:p>
          <a:p>
            <a:pPr indent="-220133" lvl="0" marL="381000" marR="0" rtl="0" algn="l">
              <a:lnSpc>
                <a:spcPct val="100000"/>
              </a:lnSpc>
              <a:spcBef>
                <a:spcPts val="1000"/>
              </a:spcBef>
              <a:spcAft>
                <a:spcPts val="0"/>
              </a:spcAft>
              <a:buClr>
                <a:srgbClr val="000000"/>
              </a:buClr>
              <a:buSzPts val="2667"/>
              <a:buChar char="●"/>
            </a:pPr>
            <a:r>
              <a:rPr lang="en-US" sz="2666">
                <a:solidFill>
                  <a:srgbClr val="000000"/>
                </a:solidFill>
                <a:latin typeface="Arial"/>
                <a:ea typeface="Arial"/>
                <a:cs typeface="Arial"/>
                <a:sym typeface="Arial"/>
              </a:rPr>
              <a:t>vyučování ve dvou/třech blocích</a:t>
            </a:r>
            <a:endParaRPr sz="2666">
              <a:solidFill>
                <a:srgbClr val="000000"/>
              </a:solidFill>
              <a:latin typeface="Arial"/>
              <a:ea typeface="Arial"/>
              <a:cs typeface="Arial"/>
              <a:sym typeface="Arial"/>
            </a:endParaRPr>
          </a:p>
          <a:p>
            <a:pPr indent="-220133" lvl="0" marL="381000" marR="0" rtl="0" algn="l">
              <a:lnSpc>
                <a:spcPct val="100000"/>
              </a:lnSpc>
              <a:spcBef>
                <a:spcPts val="1000"/>
              </a:spcBef>
              <a:spcAft>
                <a:spcPts val="0"/>
              </a:spcAft>
              <a:buClr>
                <a:srgbClr val="000000"/>
              </a:buClr>
              <a:buSzPts val="2667"/>
              <a:buChar char="●"/>
            </a:pPr>
            <a:r>
              <a:rPr lang="en-US" sz="2666">
                <a:solidFill>
                  <a:srgbClr val="000000"/>
                </a:solidFill>
                <a:latin typeface="Arial"/>
                <a:ea typeface="Arial"/>
                <a:cs typeface="Arial"/>
                <a:sym typeface="Arial"/>
              </a:rPr>
              <a:t>pevně v rozvrhu pouze tělesná výchova a od 3. ročníku angličtina </a:t>
            </a:r>
            <a:endParaRPr sz="2666">
              <a:solidFill>
                <a:srgbClr val="000000"/>
              </a:solidFill>
              <a:latin typeface="Arial"/>
              <a:ea typeface="Arial"/>
              <a:cs typeface="Arial"/>
              <a:sym typeface="Arial"/>
            </a:endParaRPr>
          </a:p>
          <a:p>
            <a:pPr indent="-220133" lvl="0" marL="381000" marR="0" rtl="0" algn="l">
              <a:lnSpc>
                <a:spcPct val="100000"/>
              </a:lnSpc>
              <a:spcBef>
                <a:spcPts val="1000"/>
              </a:spcBef>
              <a:spcAft>
                <a:spcPts val="0"/>
              </a:spcAft>
              <a:buClr>
                <a:srgbClr val="000000"/>
              </a:buClr>
              <a:buSzPts val="2667"/>
              <a:buChar char="●"/>
            </a:pPr>
            <a:r>
              <a:rPr lang="en-US"/>
              <a:t>společný oběd ve školní jídelně</a:t>
            </a:r>
            <a:r>
              <a:rPr lang="en-US">
                <a:solidFill>
                  <a:schemeClr val="dk1"/>
                </a:solidFill>
              </a:rPr>
              <a:t> </a:t>
            </a:r>
            <a:endParaRPr>
              <a:solidFill>
                <a:schemeClr val="dk1"/>
              </a:solidFill>
            </a:endParaRPr>
          </a:p>
          <a:p>
            <a:pPr indent="-220133" lvl="0" marL="381000" marR="0" rtl="0" algn="l">
              <a:lnSpc>
                <a:spcPct val="100000"/>
              </a:lnSpc>
              <a:spcBef>
                <a:spcPts val="1000"/>
              </a:spcBef>
              <a:spcAft>
                <a:spcPts val="0"/>
              </a:spcAft>
              <a:buClr>
                <a:schemeClr val="dk1"/>
              </a:buClr>
              <a:buSzPts val="2667"/>
              <a:buChar char="●"/>
            </a:pPr>
            <a:r>
              <a:rPr lang="en-US">
                <a:solidFill>
                  <a:schemeClr val="dk1"/>
                </a:solidFill>
              </a:rPr>
              <a:t>přestávka na zahradě</a:t>
            </a:r>
            <a:endParaRPr>
              <a:solidFill>
                <a:schemeClr val="dk1"/>
              </a:solidFill>
            </a:endParaRPr>
          </a:p>
          <a:p>
            <a:pPr indent="-220133" lvl="0" marL="381000" marR="0" rtl="0" algn="l">
              <a:lnSpc>
                <a:spcPct val="100000"/>
              </a:lnSpc>
              <a:spcBef>
                <a:spcPts val="1000"/>
              </a:spcBef>
              <a:spcAft>
                <a:spcPts val="1000"/>
              </a:spcAft>
              <a:buClr>
                <a:srgbClr val="000000"/>
              </a:buClr>
              <a:buSzPts val="2667"/>
              <a:buChar char="●"/>
            </a:pPr>
            <a:r>
              <a:rPr lang="en-US">
                <a:solidFill>
                  <a:schemeClr val="dk1"/>
                </a:solidFill>
              </a:rPr>
              <a:t>po obědě tzv.  "</a:t>
            </a:r>
            <a:r>
              <a:rPr b="1" lang="en-US">
                <a:solidFill>
                  <a:schemeClr val="dk1"/>
                </a:solidFill>
              </a:rPr>
              <a:t>odpolední škola"</a:t>
            </a:r>
            <a:endParaRPr sz="2666">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08" name="Shape 108"/>
        <p:cNvGrpSpPr/>
        <p:nvPr/>
      </p:nvGrpSpPr>
      <p:grpSpPr>
        <a:xfrm>
          <a:off x="0" y="0"/>
          <a:ext cx="0" cy="0"/>
          <a:chOff x="0" y="0"/>
          <a:chExt cx="0" cy="0"/>
        </a:xfrm>
      </p:grpSpPr>
      <p:sp>
        <p:nvSpPr>
          <p:cNvPr id="109" name="Google Shape;109;p22"/>
          <p:cNvSpPr txBox="1"/>
          <p:nvPr>
            <p:ph type="title"/>
          </p:nvPr>
        </p:nvSpPr>
        <p:spPr>
          <a:xfrm>
            <a:off x="304800" y="304800"/>
            <a:ext cx="9550500" cy="91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US" sz="4800"/>
              <a:t>Hodnocení</a:t>
            </a:r>
            <a:endParaRPr b="1" sz="4800"/>
          </a:p>
        </p:txBody>
      </p:sp>
      <p:sp>
        <p:nvSpPr>
          <p:cNvPr id="110" name="Google Shape;110;p22"/>
          <p:cNvSpPr txBox="1"/>
          <p:nvPr>
            <p:ph idx="1" type="body"/>
          </p:nvPr>
        </p:nvSpPr>
        <p:spPr>
          <a:xfrm>
            <a:off x="304800" y="1219200"/>
            <a:ext cx="9550500" cy="5992500"/>
          </a:xfrm>
          <a:prstGeom prst="rect">
            <a:avLst/>
          </a:prstGeom>
        </p:spPr>
        <p:txBody>
          <a:bodyPr anchorCtr="0" anchor="t" bIns="91425" lIns="91425" spcFirstLastPara="1" rIns="91425" wrap="square" tIns="91425">
            <a:noAutofit/>
          </a:bodyPr>
          <a:lstStyle/>
          <a:p>
            <a:pPr indent="-419100" lvl="0" marL="457200" rtl="0" algn="l">
              <a:lnSpc>
                <a:spcPct val="115000"/>
              </a:lnSpc>
              <a:spcBef>
                <a:spcPts val="0"/>
              </a:spcBef>
              <a:spcAft>
                <a:spcPts val="0"/>
              </a:spcAft>
              <a:buClr>
                <a:schemeClr val="dk1"/>
              </a:buClr>
              <a:buSzPts val="3000"/>
              <a:buChar char="●"/>
            </a:pPr>
            <a:r>
              <a:rPr lang="en-US" sz="3000">
                <a:solidFill>
                  <a:schemeClr val="dk1"/>
                </a:solidFill>
              </a:rPr>
              <a:t>Základem je formativní charakter hodnocení.</a:t>
            </a:r>
            <a:endParaRPr sz="3000">
              <a:solidFill>
                <a:schemeClr val="dk1"/>
              </a:solidFill>
            </a:endParaRPr>
          </a:p>
          <a:p>
            <a:pPr indent="-419100" lvl="0" marL="457200" rtl="0" algn="l">
              <a:lnSpc>
                <a:spcPct val="115000"/>
              </a:lnSpc>
              <a:spcBef>
                <a:spcPts val="1000"/>
              </a:spcBef>
              <a:spcAft>
                <a:spcPts val="0"/>
              </a:spcAft>
              <a:buClr>
                <a:schemeClr val="dk1"/>
              </a:buClr>
              <a:buSzPts val="3000"/>
              <a:buChar char="●"/>
            </a:pPr>
            <a:r>
              <a:rPr lang="en-US" sz="3000">
                <a:solidFill>
                  <a:schemeClr val="dk1"/>
                </a:solidFill>
              </a:rPr>
              <a:t>Po celou dobu docházky nehodnotíme známkami, ale popisným jazykem - 1x za půl roku slovní hodnocení se sumativním charakterem </a:t>
            </a:r>
            <a:endParaRPr sz="3000">
              <a:solidFill>
                <a:schemeClr val="dk1"/>
              </a:solidFill>
            </a:endParaRPr>
          </a:p>
          <a:p>
            <a:pPr indent="-419100" lvl="0" marL="457200" rtl="0" algn="l">
              <a:lnSpc>
                <a:spcPct val="115000"/>
              </a:lnSpc>
              <a:spcBef>
                <a:spcPts val="1000"/>
              </a:spcBef>
              <a:spcAft>
                <a:spcPts val="0"/>
              </a:spcAft>
              <a:buClr>
                <a:schemeClr val="dk1"/>
              </a:buClr>
              <a:buSzPts val="3000"/>
              <a:buChar char="●"/>
            </a:pPr>
            <a:r>
              <a:rPr lang="en-US" sz="3000">
                <a:solidFill>
                  <a:schemeClr val="dk1"/>
                </a:solidFill>
              </a:rPr>
              <a:t>Dbáme na vytvoření adekvátního pohledu dítěte na sebe samo bez podceňování se či přeceňování.</a:t>
            </a:r>
            <a:endParaRPr sz="3000">
              <a:solidFill>
                <a:schemeClr val="dk1"/>
              </a:solidFill>
            </a:endParaRPr>
          </a:p>
          <a:p>
            <a:pPr indent="-241300" lvl="0" marL="381000" rtl="0" algn="l">
              <a:spcBef>
                <a:spcPts val="1000"/>
              </a:spcBef>
              <a:spcAft>
                <a:spcPts val="0"/>
              </a:spcAft>
              <a:buClr>
                <a:schemeClr val="dk1"/>
              </a:buClr>
              <a:buSzPts val="3000"/>
              <a:buChar char="●"/>
            </a:pPr>
            <a:r>
              <a:rPr lang="en-US" sz="3000">
                <a:solidFill>
                  <a:schemeClr val="dk1"/>
                </a:solidFill>
              </a:rPr>
              <a:t> Hodnotíme nejen učební pokroky, ale především úroveň osvojení tzv. kompetencí/dovedností pro život </a:t>
            </a:r>
            <a:endParaRPr sz="3000">
              <a:solidFill>
                <a:schemeClr val="dk1"/>
              </a:solidFill>
            </a:endParaRPr>
          </a:p>
          <a:p>
            <a:pPr indent="0" lvl="0" marL="0" rtl="0" algn="ctr">
              <a:spcBef>
                <a:spcPts val="1000"/>
              </a:spcBef>
              <a:spcAft>
                <a:spcPts val="0"/>
              </a:spcAft>
              <a:buNone/>
            </a:pPr>
            <a:r>
              <a:rPr lang="en-US" sz="3000">
                <a:solidFill>
                  <a:schemeClr val="dk1"/>
                </a:solidFill>
              </a:rPr>
              <a:t>- k učení, pracovní, občanské, komunikativní, k řešení problémů, sociální a personální.</a:t>
            </a:r>
            <a:endParaRPr sz="3000">
              <a:solidFill>
                <a:schemeClr val="dk1"/>
              </a:solidFill>
            </a:endParaRPr>
          </a:p>
          <a:p>
            <a:pPr indent="0" lvl="0" marL="0" rtl="0" algn="l">
              <a:spcBef>
                <a:spcPts val="1000"/>
              </a:spcBef>
              <a:spcAft>
                <a:spcPts val="0"/>
              </a:spcAft>
              <a:buNone/>
            </a:pPr>
            <a:r>
              <a:t/>
            </a:r>
            <a:endParaRPr sz="3000">
              <a:solidFill>
                <a:schemeClr val="dk1"/>
              </a:solidFill>
            </a:endParaRPr>
          </a:p>
          <a:p>
            <a:pPr indent="0" lvl="0" marL="0" rtl="0" algn="l">
              <a:lnSpc>
                <a:spcPct val="115000"/>
              </a:lnSpc>
              <a:spcBef>
                <a:spcPts val="1000"/>
              </a:spcBef>
              <a:spcAft>
                <a:spcPts val="0"/>
              </a:spcAft>
              <a:buNone/>
            </a:pPr>
            <a:r>
              <a:t/>
            </a:r>
            <a:endParaRPr sz="3000">
              <a:solidFill>
                <a:schemeClr val="dk1"/>
              </a:solidFill>
            </a:endParaRPr>
          </a:p>
          <a:p>
            <a:pPr indent="0" lvl="0" marL="0" rtl="0" algn="l">
              <a:spcBef>
                <a:spcPts val="100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14" name="Shape 114"/>
        <p:cNvGrpSpPr/>
        <p:nvPr/>
      </p:nvGrpSpPr>
      <p:grpSpPr>
        <a:xfrm>
          <a:off x="0" y="0"/>
          <a:ext cx="0" cy="0"/>
          <a:chOff x="0" y="0"/>
          <a:chExt cx="0" cy="0"/>
        </a:xfrm>
      </p:grpSpPr>
      <p:sp>
        <p:nvSpPr>
          <p:cNvPr id="115" name="Google Shape;115;p23"/>
          <p:cNvSpPr txBox="1"/>
          <p:nvPr>
            <p:ph type="title"/>
          </p:nvPr>
        </p:nvSpPr>
        <p:spPr>
          <a:xfrm>
            <a:off x="269350" y="118750"/>
            <a:ext cx="9621300" cy="11841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Jak zjistíte, co vaše dítě ve škole dělá, když nemá známky?</a:t>
            </a:r>
            <a:endParaRPr b="1" sz="4800">
              <a:solidFill>
                <a:srgbClr val="000000"/>
              </a:solidFill>
            </a:endParaRPr>
          </a:p>
        </p:txBody>
      </p:sp>
      <p:sp>
        <p:nvSpPr>
          <p:cNvPr id="116" name="Google Shape;116;p23"/>
          <p:cNvSpPr txBox="1"/>
          <p:nvPr>
            <p:ph idx="1" type="body"/>
          </p:nvPr>
        </p:nvSpPr>
        <p:spPr>
          <a:xfrm>
            <a:off x="272925" y="2138275"/>
            <a:ext cx="9614100" cy="5344500"/>
          </a:xfrm>
          <a:prstGeom prst="rect">
            <a:avLst/>
          </a:prstGeom>
        </p:spPr>
        <p:txBody>
          <a:bodyPr anchorCtr="0" anchor="t" bIns="38100" lIns="38100" spcFirstLastPara="1" rIns="38100" wrap="square" tIns="38100">
            <a:noAutofit/>
          </a:bodyPr>
          <a:lstStyle/>
          <a:p>
            <a:pPr indent="-203200" lvl="0" marL="381000" marR="0" rtl="0" algn="l">
              <a:lnSpc>
                <a:spcPct val="100000"/>
              </a:lnSpc>
              <a:spcBef>
                <a:spcPts val="0"/>
              </a:spcBef>
              <a:spcAft>
                <a:spcPts val="0"/>
              </a:spcAft>
              <a:buClr>
                <a:srgbClr val="000000"/>
              </a:buClr>
              <a:buSzPts val="2400"/>
              <a:buChar char="●"/>
            </a:pPr>
            <a:r>
              <a:rPr lang="en-US" sz="2400"/>
              <a:t>důvěra v dítě a učitele</a:t>
            </a:r>
            <a:endParaRPr sz="2400"/>
          </a:p>
          <a:p>
            <a:pPr indent="-203200" lvl="0" marL="381000" marR="0" rtl="0" algn="l">
              <a:lnSpc>
                <a:spcPct val="100000"/>
              </a:lnSpc>
              <a:spcBef>
                <a:spcPts val="1000"/>
              </a:spcBef>
              <a:spcAft>
                <a:spcPts val="0"/>
              </a:spcAft>
              <a:buClr>
                <a:srgbClr val="000000"/>
              </a:buClr>
              <a:buSzPts val="2400"/>
              <a:buChar char="●"/>
            </a:pPr>
            <a:r>
              <a:rPr lang="en-US" sz="2400"/>
              <a:t>pracovní deník</a:t>
            </a:r>
            <a:endParaRPr sz="2400"/>
          </a:p>
          <a:p>
            <a:pPr indent="-203200" lvl="0" marL="381000" marR="0" rtl="0" algn="l">
              <a:lnSpc>
                <a:spcPct val="100000"/>
              </a:lnSpc>
              <a:spcBef>
                <a:spcPts val="1000"/>
              </a:spcBef>
              <a:spcAft>
                <a:spcPts val="0"/>
              </a:spcAft>
              <a:buClr>
                <a:srgbClr val="000000"/>
              </a:buClr>
              <a:buSzPts val="2400"/>
              <a:buChar char="●"/>
            </a:pPr>
            <a:r>
              <a:rPr lang="en-US" sz="2400">
                <a:solidFill>
                  <a:srgbClr val="000000"/>
                </a:solidFill>
                <a:latin typeface="Arial"/>
                <a:ea typeface="Arial"/>
                <a:cs typeface="Arial"/>
                <a:sym typeface="Arial"/>
              </a:rPr>
              <a:t>sebehodnocení dítěte</a:t>
            </a:r>
            <a:endParaRPr sz="2400"/>
          </a:p>
          <a:p>
            <a:pPr indent="-203200" lvl="0" marL="381000" marR="0" rtl="0" algn="l">
              <a:lnSpc>
                <a:spcPct val="100000"/>
              </a:lnSpc>
              <a:spcBef>
                <a:spcPts val="1000"/>
              </a:spcBef>
              <a:spcAft>
                <a:spcPts val="0"/>
              </a:spcAft>
              <a:buClr>
                <a:srgbClr val="000000"/>
              </a:buClr>
              <a:buSzPts val="2400"/>
              <a:buChar char="●"/>
            </a:pPr>
            <a:r>
              <a:rPr lang="en-US" sz="2400">
                <a:solidFill>
                  <a:srgbClr val="000000"/>
                </a:solidFill>
                <a:latin typeface="Arial"/>
                <a:ea typeface="Arial"/>
                <a:cs typeface="Arial"/>
                <a:sym typeface="Arial"/>
              </a:rPr>
              <a:t>týdenní zprávy ze třídy - každý týden zasíláme rodičům emailové zprávy o dění ve třídě </a:t>
            </a:r>
            <a:endParaRPr sz="2400"/>
          </a:p>
          <a:p>
            <a:pPr indent="-165100" lvl="1" marL="762000" marR="0" rtl="0" algn="l">
              <a:lnSpc>
                <a:spcPct val="100000"/>
              </a:lnSpc>
              <a:spcBef>
                <a:spcPts val="0"/>
              </a:spcBef>
              <a:spcAft>
                <a:spcPts val="0"/>
              </a:spcAft>
              <a:buClr>
                <a:srgbClr val="000000"/>
              </a:buClr>
              <a:buSzPts val="1800"/>
              <a:buChar char="○"/>
            </a:pPr>
            <a:r>
              <a:rPr lang="en-US" sz="1800">
                <a:solidFill>
                  <a:srgbClr val="000000"/>
                </a:solidFill>
                <a:latin typeface="Arial"/>
                <a:ea typeface="Arial"/>
                <a:cs typeface="Arial"/>
                <a:sym typeface="Arial"/>
              </a:rPr>
              <a:t>společné práce</a:t>
            </a:r>
            <a:endParaRPr sz="1800">
              <a:solidFill>
                <a:srgbClr val="000000"/>
              </a:solidFill>
              <a:latin typeface="Arial"/>
              <a:ea typeface="Arial"/>
              <a:cs typeface="Arial"/>
              <a:sym typeface="Arial"/>
            </a:endParaRPr>
          </a:p>
          <a:p>
            <a:pPr indent="-165100" lvl="1" marL="762000" marR="0" rtl="0" algn="l">
              <a:lnSpc>
                <a:spcPct val="100000"/>
              </a:lnSpc>
              <a:spcBef>
                <a:spcPts val="0"/>
              </a:spcBef>
              <a:spcAft>
                <a:spcPts val="0"/>
              </a:spcAft>
              <a:buClr>
                <a:srgbClr val="000000"/>
              </a:buClr>
              <a:buSzPts val="1800"/>
              <a:buChar char="○"/>
            </a:pPr>
            <a:r>
              <a:rPr lang="en-US" sz="1800">
                <a:solidFill>
                  <a:srgbClr val="000000"/>
                </a:solidFill>
                <a:latin typeface="Arial"/>
                <a:ea typeface="Arial"/>
                <a:cs typeface="Arial"/>
                <a:sym typeface="Arial"/>
              </a:rPr>
              <a:t>proběhlé prezentace nového učiva</a:t>
            </a:r>
            <a:endParaRPr sz="1800">
              <a:solidFill>
                <a:srgbClr val="000000"/>
              </a:solidFill>
              <a:latin typeface="Arial"/>
              <a:ea typeface="Arial"/>
              <a:cs typeface="Arial"/>
              <a:sym typeface="Arial"/>
            </a:endParaRPr>
          </a:p>
          <a:p>
            <a:pPr indent="-165100" lvl="1" marL="762000" marR="0" rtl="0" algn="l">
              <a:lnSpc>
                <a:spcPct val="100000"/>
              </a:lnSpc>
              <a:spcBef>
                <a:spcPts val="0"/>
              </a:spcBef>
              <a:spcAft>
                <a:spcPts val="0"/>
              </a:spcAft>
              <a:buClr>
                <a:srgbClr val="000000"/>
              </a:buClr>
              <a:buSzPts val="1800"/>
              <a:buChar char="○"/>
            </a:pPr>
            <a:r>
              <a:rPr lang="en-US" sz="1800">
                <a:solidFill>
                  <a:srgbClr val="000000"/>
                </a:solidFill>
                <a:latin typeface="Arial"/>
                <a:ea typeface="Arial"/>
                <a:cs typeface="Arial"/>
                <a:sym typeface="Arial"/>
              </a:rPr>
              <a:t>domácí úkoly pro celou třídu</a:t>
            </a:r>
            <a:endParaRPr sz="1800">
              <a:solidFill>
                <a:srgbClr val="000000"/>
              </a:solidFill>
              <a:latin typeface="Arial"/>
              <a:ea typeface="Arial"/>
              <a:cs typeface="Arial"/>
              <a:sym typeface="Arial"/>
            </a:endParaRPr>
          </a:p>
          <a:p>
            <a:pPr indent="-165100" lvl="1" marL="762000" marR="0" rtl="0" algn="l">
              <a:lnSpc>
                <a:spcPct val="100000"/>
              </a:lnSpc>
              <a:spcBef>
                <a:spcPts val="0"/>
              </a:spcBef>
              <a:spcAft>
                <a:spcPts val="0"/>
              </a:spcAft>
              <a:buClr>
                <a:srgbClr val="000000"/>
              </a:buClr>
              <a:buSzPts val="1800"/>
              <a:buChar char="○"/>
            </a:pPr>
            <a:r>
              <a:rPr lang="en-US" sz="1800">
                <a:solidFill>
                  <a:srgbClr val="000000"/>
                </a:solidFill>
                <a:latin typeface="Arial"/>
                <a:ea typeface="Arial"/>
                <a:cs typeface="Arial"/>
                <a:sym typeface="Arial"/>
              </a:rPr>
              <a:t>a další informace týkající se třídy, postřehy, prosby... </a:t>
            </a:r>
            <a:endParaRPr sz="1800">
              <a:solidFill>
                <a:srgbClr val="000000"/>
              </a:solidFill>
              <a:latin typeface="Arial"/>
              <a:ea typeface="Arial"/>
              <a:cs typeface="Arial"/>
              <a:sym typeface="Arial"/>
            </a:endParaRPr>
          </a:p>
          <a:p>
            <a:pPr indent="-203200" lvl="0" marL="381000" marR="0" rtl="0" algn="l">
              <a:lnSpc>
                <a:spcPct val="100000"/>
              </a:lnSpc>
              <a:spcBef>
                <a:spcPts val="1000"/>
              </a:spcBef>
              <a:spcAft>
                <a:spcPts val="0"/>
              </a:spcAft>
              <a:buClr>
                <a:srgbClr val="000000"/>
              </a:buClr>
              <a:buSzPts val="2400"/>
              <a:buChar char="●"/>
            </a:pPr>
            <a:r>
              <a:rPr lang="en-US" sz="2400">
                <a:solidFill>
                  <a:srgbClr val="000000"/>
                </a:solidFill>
                <a:latin typeface="Arial"/>
                <a:ea typeface="Arial"/>
                <a:cs typeface="Arial"/>
                <a:sym typeface="Arial"/>
              </a:rPr>
              <a:t>návštěvy třídy rodičem </a:t>
            </a:r>
            <a:endParaRPr sz="2400">
              <a:solidFill>
                <a:srgbClr val="000000"/>
              </a:solidFill>
              <a:latin typeface="Arial"/>
              <a:ea typeface="Arial"/>
              <a:cs typeface="Arial"/>
              <a:sym typeface="Arial"/>
            </a:endParaRPr>
          </a:p>
          <a:p>
            <a:pPr indent="-203200" lvl="0" marL="381000" marR="0" rtl="0" algn="l">
              <a:lnSpc>
                <a:spcPct val="100000"/>
              </a:lnSpc>
              <a:spcBef>
                <a:spcPts val="1000"/>
              </a:spcBef>
              <a:spcAft>
                <a:spcPts val="0"/>
              </a:spcAft>
              <a:buClr>
                <a:srgbClr val="000000"/>
              </a:buClr>
              <a:buSzPts val="2400"/>
              <a:buChar char="●"/>
            </a:pPr>
            <a:r>
              <a:rPr lang="en-US" sz="2400">
                <a:solidFill>
                  <a:srgbClr val="000000"/>
                </a:solidFill>
                <a:latin typeface="Arial"/>
                <a:ea typeface="Arial"/>
                <a:cs typeface="Arial"/>
                <a:sym typeface="Arial"/>
              </a:rPr>
              <a:t>komunikace s učitelem</a:t>
            </a:r>
            <a:endParaRPr sz="2400">
              <a:solidFill>
                <a:srgbClr val="000000"/>
              </a:solidFill>
              <a:latin typeface="Arial"/>
              <a:ea typeface="Arial"/>
              <a:cs typeface="Arial"/>
              <a:sym typeface="Arial"/>
            </a:endParaRPr>
          </a:p>
          <a:p>
            <a:pPr indent="-203200" lvl="0" marL="381000" marR="0" rtl="0" algn="l">
              <a:lnSpc>
                <a:spcPct val="100000"/>
              </a:lnSpc>
              <a:spcBef>
                <a:spcPts val="1000"/>
              </a:spcBef>
              <a:spcAft>
                <a:spcPts val="1000"/>
              </a:spcAft>
              <a:buClr>
                <a:srgbClr val="000000"/>
              </a:buClr>
              <a:buSzPts val="2400"/>
              <a:buChar char="●"/>
            </a:pPr>
            <a:r>
              <a:rPr lang="en-US" sz="2400"/>
              <a:t>ve vyšších ročnících prostřednictvím indexu </a:t>
            </a:r>
            <a:endParaRPr sz="2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20" name="Shape 120"/>
        <p:cNvGrpSpPr/>
        <p:nvPr/>
      </p:nvGrpSpPr>
      <p:grpSpPr>
        <a:xfrm>
          <a:off x="0" y="0"/>
          <a:ext cx="0" cy="0"/>
          <a:chOff x="0" y="0"/>
          <a:chExt cx="0" cy="0"/>
        </a:xfrm>
      </p:grpSpPr>
      <p:sp>
        <p:nvSpPr>
          <p:cNvPr id="121" name="Google Shape;121;p24"/>
          <p:cNvSpPr txBox="1"/>
          <p:nvPr>
            <p:ph type="title"/>
          </p:nvPr>
        </p:nvSpPr>
        <p:spPr>
          <a:xfrm>
            <a:off x="304800" y="304800"/>
            <a:ext cx="9626600" cy="9906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Domácí úkoly</a:t>
            </a:r>
            <a:endParaRPr b="1" sz="4800">
              <a:solidFill>
                <a:srgbClr val="000000"/>
              </a:solidFill>
            </a:endParaRPr>
          </a:p>
        </p:txBody>
      </p:sp>
      <p:sp>
        <p:nvSpPr>
          <p:cNvPr id="122" name="Google Shape;122;p24"/>
          <p:cNvSpPr txBox="1"/>
          <p:nvPr>
            <p:ph idx="1" type="body"/>
          </p:nvPr>
        </p:nvSpPr>
        <p:spPr>
          <a:xfrm>
            <a:off x="406400" y="1524000"/>
            <a:ext cx="9633875" cy="5568950"/>
          </a:xfrm>
          <a:prstGeom prst="rect">
            <a:avLst/>
          </a:prstGeom>
        </p:spPr>
        <p:txBody>
          <a:bodyPr anchorCtr="0" anchor="t" bIns="38100" lIns="38100" spcFirstLastPara="1" rIns="38100" wrap="square" tIns="38100">
            <a:noAutofit/>
          </a:bodyPr>
          <a:lstStyle/>
          <a:p>
            <a:pPr indent="-253533" lvl="0" marL="381000" marR="0" rtl="0" algn="l">
              <a:lnSpc>
                <a:spcPct val="100000"/>
              </a:lnSpc>
              <a:spcBef>
                <a:spcPts val="0"/>
              </a:spcBef>
              <a:spcAft>
                <a:spcPts val="0"/>
              </a:spcAft>
              <a:buClr>
                <a:srgbClr val="000000"/>
              </a:buClr>
              <a:buSzPts val="3193"/>
              <a:buChar char="●"/>
            </a:pPr>
            <a:r>
              <a:rPr lang="en-US" sz="3192"/>
              <a:t>nejsme zastánci domácích úkolů </a:t>
            </a:r>
            <a:endParaRPr sz="3192"/>
          </a:p>
          <a:p>
            <a:pPr indent="-397933" lvl="1" marL="914400" marR="0" rtl="0" algn="l">
              <a:lnSpc>
                <a:spcPct val="100000"/>
              </a:lnSpc>
              <a:spcBef>
                <a:spcPts val="1000"/>
              </a:spcBef>
              <a:spcAft>
                <a:spcPts val="0"/>
              </a:spcAft>
              <a:buSzPts val="2667"/>
              <a:buChar char="○"/>
            </a:pPr>
            <a:r>
              <a:rPr b="1" lang="en-US" sz="3192"/>
              <a:t>čtení a trénování pamětného počítání ano</a:t>
            </a:r>
            <a:endParaRPr b="1" sz="3192"/>
          </a:p>
          <a:p>
            <a:pPr indent="-397933" lvl="1" marL="914400" marR="0" rtl="0" algn="l">
              <a:lnSpc>
                <a:spcPct val="100000"/>
              </a:lnSpc>
              <a:spcBef>
                <a:spcPts val="1000"/>
              </a:spcBef>
              <a:spcAft>
                <a:spcPts val="0"/>
              </a:spcAft>
              <a:buSzPts val="2667"/>
              <a:buChar char="○"/>
            </a:pPr>
            <a:r>
              <a:rPr lang="en-US" sz="3192"/>
              <a:t>ostatní výjimečně, hlavní důraz je na domácí aplikaci získaných znalostí a dovedností</a:t>
            </a:r>
            <a:endParaRPr sz="3192">
              <a:solidFill>
                <a:srgbClr val="000000"/>
              </a:solidFill>
              <a:latin typeface="Arial"/>
              <a:ea typeface="Arial"/>
              <a:cs typeface="Arial"/>
              <a:sym typeface="Arial"/>
            </a:endParaRPr>
          </a:p>
          <a:p>
            <a:pPr indent="-253533" lvl="0" marL="381000" marR="0" rtl="0" algn="l">
              <a:lnSpc>
                <a:spcPct val="100000"/>
              </a:lnSpc>
              <a:spcBef>
                <a:spcPts val="1000"/>
              </a:spcBef>
              <a:spcAft>
                <a:spcPts val="0"/>
              </a:spcAft>
              <a:buClr>
                <a:srgbClr val="000000"/>
              </a:buClr>
              <a:buSzPts val="3193"/>
              <a:buChar char="●"/>
            </a:pPr>
            <a:r>
              <a:rPr lang="en-US" sz="3192">
                <a:solidFill>
                  <a:srgbClr val="000000"/>
                </a:solidFill>
                <a:latin typeface="Arial"/>
                <a:ea typeface="Arial"/>
                <a:cs typeface="Arial"/>
                <a:sym typeface="Arial"/>
              </a:rPr>
              <a:t>děti postupně vedeme ke svobodné volbě domácího úkolu</a:t>
            </a:r>
            <a:endParaRPr sz="3192">
              <a:solidFill>
                <a:srgbClr val="000000"/>
              </a:solidFill>
              <a:latin typeface="Arial"/>
              <a:ea typeface="Arial"/>
              <a:cs typeface="Arial"/>
              <a:sym typeface="Arial"/>
            </a:endParaRPr>
          </a:p>
          <a:p>
            <a:pPr indent="-253533" lvl="0" marL="381000" marR="0" rtl="0" algn="l">
              <a:lnSpc>
                <a:spcPct val="100000"/>
              </a:lnSpc>
              <a:spcBef>
                <a:spcPts val="1000"/>
              </a:spcBef>
              <a:spcAft>
                <a:spcPts val="1000"/>
              </a:spcAft>
              <a:buClr>
                <a:srgbClr val="000000"/>
              </a:buClr>
              <a:buSzPts val="3193"/>
              <a:buChar char="●"/>
            </a:pPr>
            <a:r>
              <a:rPr lang="en-US" sz="3192">
                <a:solidFill>
                  <a:srgbClr val="000000"/>
                </a:solidFill>
                <a:latin typeface="Arial"/>
                <a:ea typeface="Arial"/>
                <a:cs typeface="Arial"/>
                <a:sym typeface="Arial"/>
              </a:rPr>
              <a:t>pokud dítě ve škole nepracuje, po dohodě dostává domácí úkoly i přes týden - přirozený důsledek</a:t>
            </a:r>
            <a:endParaRPr sz="3192">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26" name="Shape 126"/>
        <p:cNvGrpSpPr/>
        <p:nvPr/>
      </p:nvGrpSpPr>
      <p:grpSpPr>
        <a:xfrm>
          <a:off x="0" y="0"/>
          <a:ext cx="0" cy="0"/>
          <a:chOff x="0" y="0"/>
          <a:chExt cx="0" cy="0"/>
        </a:xfrm>
      </p:grpSpPr>
      <p:sp>
        <p:nvSpPr>
          <p:cNvPr id="127" name="Google Shape;127;p25"/>
          <p:cNvSpPr txBox="1"/>
          <p:nvPr/>
        </p:nvSpPr>
        <p:spPr>
          <a:xfrm>
            <a:off x="312600" y="330675"/>
            <a:ext cx="9581075" cy="7052725"/>
          </a:xfrm>
          <a:prstGeom prst="rect">
            <a:avLst/>
          </a:prstGeom>
          <a:noFill/>
          <a:ln>
            <a:noFill/>
          </a:ln>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Spolupráce s rodiči</a:t>
            </a:r>
            <a:endParaRPr b="1" sz="4800"/>
          </a:p>
          <a:p>
            <a:pPr indent="0" lvl="0" marL="0" rtl="0" algn="ctr">
              <a:lnSpc>
                <a:spcPct val="100000"/>
              </a:lnSpc>
              <a:spcBef>
                <a:spcPts val="1000"/>
              </a:spcBef>
              <a:spcAft>
                <a:spcPts val="0"/>
              </a:spcAft>
              <a:buNone/>
            </a:pPr>
            <a:r>
              <a:t/>
            </a:r>
            <a:endParaRPr b="1" sz="2400"/>
          </a:p>
          <a:p>
            <a:pPr indent="-418625" lvl="0" marL="457200" marR="0" rtl="0" algn="l">
              <a:lnSpc>
                <a:spcPct val="115000"/>
              </a:lnSpc>
              <a:spcBef>
                <a:spcPts val="1000"/>
              </a:spcBef>
              <a:spcAft>
                <a:spcPts val="0"/>
              </a:spcAft>
              <a:buSzPts val="2993"/>
              <a:buChar char="●"/>
            </a:pPr>
            <a:r>
              <a:rPr b="1" lang="en-US" sz="2992"/>
              <a:t>Návštěvy ve třídě</a:t>
            </a:r>
            <a:r>
              <a:rPr lang="en-US" sz="2992"/>
              <a:t> - děti se rády pochlubí a vy uvidíte, jak to u nás funguje</a:t>
            </a:r>
            <a:endParaRPr sz="2992"/>
          </a:p>
          <a:p>
            <a:pPr indent="-418625" lvl="0" marL="457200" marR="0" rtl="0" algn="l">
              <a:lnSpc>
                <a:spcPct val="115000"/>
              </a:lnSpc>
              <a:spcBef>
                <a:spcPts val="1000"/>
              </a:spcBef>
              <a:spcAft>
                <a:spcPts val="0"/>
              </a:spcAft>
              <a:buSzPts val="2993"/>
              <a:buChar char="●"/>
            </a:pPr>
            <a:r>
              <a:rPr b="1" lang="en-US" sz="2992"/>
              <a:t>Rodičovské večery</a:t>
            </a:r>
            <a:r>
              <a:rPr lang="en-US" sz="2992"/>
              <a:t> - škola na vlastní rodičovskou kůži</a:t>
            </a:r>
            <a:endParaRPr sz="2992"/>
          </a:p>
          <a:p>
            <a:pPr indent="-418625" lvl="0" marL="457200" marR="0" rtl="0" algn="l">
              <a:lnSpc>
                <a:spcPct val="115000"/>
              </a:lnSpc>
              <a:spcBef>
                <a:spcPts val="1000"/>
              </a:spcBef>
              <a:spcAft>
                <a:spcPts val="0"/>
              </a:spcAft>
              <a:buSzPts val="2993"/>
              <a:buChar char="●"/>
            </a:pPr>
            <a:r>
              <a:rPr b="1" lang="en-US" sz="2992"/>
              <a:t>Konzultační hodiny</a:t>
            </a:r>
            <a:r>
              <a:rPr lang="en-US" sz="2992"/>
              <a:t> - učitel-dítě-rodič</a:t>
            </a:r>
            <a:endParaRPr sz="2992"/>
          </a:p>
          <a:p>
            <a:pPr indent="-418625" lvl="0" marL="457200" marR="0" rtl="0" algn="l">
              <a:lnSpc>
                <a:spcPct val="115000"/>
              </a:lnSpc>
              <a:spcBef>
                <a:spcPts val="1000"/>
              </a:spcBef>
              <a:spcAft>
                <a:spcPts val="0"/>
              </a:spcAft>
              <a:buSzPts val="2993"/>
              <a:buChar char="●"/>
            </a:pPr>
            <a:r>
              <a:rPr b="1" lang="en-US" sz="2992"/>
              <a:t>Třídní schůzky</a:t>
            </a:r>
            <a:r>
              <a:rPr lang="en-US" sz="2992"/>
              <a:t> - organizační informace</a:t>
            </a:r>
            <a:endParaRPr sz="2992"/>
          </a:p>
          <a:p>
            <a:pPr indent="-418625" lvl="0" marL="457200" marR="0" rtl="0" algn="l">
              <a:lnSpc>
                <a:spcPct val="115000"/>
              </a:lnSpc>
              <a:spcBef>
                <a:spcPts val="1000"/>
              </a:spcBef>
              <a:spcAft>
                <a:spcPts val="1000"/>
              </a:spcAft>
              <a:buSzPts val="2993"/>
              <a:buChar char="●"/>
            </a:pPr>
            <a:r>
              <a:rPr b="1" lang="en-US" sz="2992"/>
              <a:t>S</a:t>
            </a:r>
            <a:r>
              <a:rPr b="1" lang="en-US" sz="2992"/>
              <a:t>polek</a:t>
            </a:r>
            <a:r>
              <a:rPr lang="en-US" sz="2992"/>
              <a:t> </a:t>
            </a:r>
            <a:r>
              <a:rPr b="1" lang="en-US" sz="2992"/>
              <a:t>Montessori cesta</a:t>
            </a:r>
            <a:r>
              <a:rPr lang="en-US" sz="2992"/>
              <a:t> - vedení kroužků, jarmarky, sobotní a odpolední akce, příměstské tábory, zahradní slavnosti, společné třídní akce, </a:t>
            </a:r>
            <a:r>
              <a:rPr lang="en-US" sz="2992">
                <a:solidFill>
                  <a:schemeClr val="dk1"/>
                </a:solidFill>
              </a:rPr>
              <a:t>žádosti o granty, účetnictví </a:t>
            </a:r>
            <a:endParaRPr sz="2992"/>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31" name="Shape 31"/>
        <p:cNvGrpSpPr/>
        <p:nvPr/>
      </p:nvGrpSpPr>
      <p:grpSpPr>
        <a:xfrm>
          <a:off x="0" y="0"/>
          <a:ext cx="0" cy="0"/>
          <a:chOff x="0" y="0"/>
          <a:chExt cx="0" cy="0"/>
        </a:xfrm>
      </p:grpSpPr>
      <p:sp>
        <p:nvSpPr>
          <p:cNvPr id="32" name="Google Shape;32;p8"/>
          <p:cNvSpPr txBox="1"/>
          <p:nvPr/>
        </p:nvSpPr>
        <p:spPr>
          <a:xfrm>
            <a:off x="409525" y="466525"/>
            <a:ext cx="9382500" cy="6920100"/>
          </a:xfrm>
          <a:prstGeom prst="rect">
            <a:avLst/>
          </a:prstGeom>
          <a:noFill/>
          <a:ln>
            <a:noFill/>
          </a:ln>
        </p:spPr>
        <p:txBody>
          <a:bodyPr anchorCtr="0" anchor="t" bIns="38100" lIns="38100" spcFirstLastPara="1" rIns="38100" wrap="square" tIns="38100">
            <a:noAutofit/>
          </a:bodyPr>
          <a:lstStyle/>
          <a:p>
            <a:pPr indent="0" lvl="0" marL="0" rtl="0" algn="l">
              <a:lnSpc>
                <a:spcPct val="100000"/>
              </a:lnSpc>
              <a:spcBef>
                <a:spcPts val="0"/>
              </a:spcBef>
              <a:spcAft>
                <a:spcPts val="0"/>
              </a:spcAft>
              <a:buNone/>
            </a:pPr>
            <a:r>
              <a:rPr i="1" lang="en-US" sz="3733">
                <a:solidFill>
                  <a:srgbClr val="0000FF"/>
                </a:solidFill>
                <a:latin typeface="Arial"/>
                <a:ea typeface="Arial"/>
                <a:cs typeface="Arial"/>
                <a:sym typeface="Arial"/>
              </a:rPr>
              <a:t>               </a:t>
            </a:r>
            <a:r>
              <a:rPr b="1" i="1" lang="en-US" sz="4800"/>
              <a:t>Program našeho setkání</a:t>
            </a:r>
            <a:endParaRPr b="1" i="1" sz="4800"/>
          </a:p>
          <a:p>
            <a:pPr indent="-383116" lvl="0" marL="457200" rtl="0" algn="ctr">
              <a:lnSpc>
                <a:spcPct val="100000"/>
              </a:lnSpc>
              <a:spcBef>
                <a:spcPts val="1000"/>
              </a:spcBef>
              <a:spcAft>
                <a:spcPts val="0"/>
              </a:spcAft>
              <a:buSzPts val="2433"/>
              <a:buAutoNum type="arabicPeriod"/>
            </a:pPr>
            <a:r>
              <a:rPr b="1" i="1" lang="en-US" sz="2433" u="sng"/>
              <a:t>část</a:t>
            </a:r>
            <a:endParaRPr b="1" i="1" sz="2433" u="sng"/>
          </a:p>
          <a:p>
            <a:pPr indent="-339725" lvl="0" marL="457200" rtl="0" algn="l">
              <a:lnSpc>
                <a:spcPct val="150000"/>
              </a:lnSpc>
              <a:spcBef>
                <a:spcPts val="0"/>
              </a:spcBef>
              <a:spcAft>
                <a:spcPts val="0"/>
              </a:spcAft>
              <a:buClr>
                <a:schemeClr val="dk1"/>
              </a:buClr>
              <a:buSzPts val="1750"/>
              <a:buChar char="●"/>
            </a:pPr>
            <a:r>
              <a:rPr i="1" lang="en-US" sz="1700">
                <a:solidFill>
                  <a:schemeClr val="dk1"/>
                </a:solidFill>
              </a:rPr>
              <a:t>přivítání, program</a:t>
            </a:r>
            <a:endParaRPr i="1" sz="1750"/>
          </a:p>
          <a:p>
            <a:pPr indent="0" lvl="0" marL="0" rtl="0" algn="ctr">
              <a:lnSpc>
                <a:spcPct val="100000"/>
              </a:lnSpc>
              <a:spcBef>
                <a:spcPts val="0"/>
              </a:spcBef>
              <a:spcAft>
                <a:spcPts val="0"/>
              </a:spcAft>
              <a:buNone/>
            </a:pPr>
            <a:r>
              <a:rPr b="1" i="1" lang="en-US" sz="2433" u="sng"/>
              <a:t>2. část </a:t>
            </a:r>
            <a:endParaRPr b="1" i="1" sz="2433" u="sng"/>
          </a:p>
          <a:p>
            <a:pPr indent="-162983" lvl="0" marL="381000" marR="0" rtl="0" algn="l">
              <a:lnSpc>
                <a:spcPct val="150000"/>
              </a:lnSpc>
              <a:spcBef>
                <a:spcPts val="1000"/>
              </a:spcBef>
              <a:spcAft>
                <a:spcPts val="0"/>
              </a:spcAft>
              <a:buClr>
                <a:srgbClr val="000000"/>
              </a:buClr>
              <a:buSzPts val="1767"/>
              <a:buChar char="●"/>
            </a:pPr>
            <a:r>
              <a:rPr i="1" lang="en-US" sz="1766"/>
              <a:t>charakteristika školy a tříd</a:t>
            </a:r>
            <a:endParaRPr i="1" sz="1766"/>
          </a:p>
          <a:p>
            <a:pPr indent="-162983" lvl="0" marL="381000" marR="0" rtl="0" algn="l">
              <a:lnSpc>
                <a:spcPct val="150000"/>
              </a:lnSpc>
              <a:spcBef>
                <a:spcPts val="0"/>
              </a:spcBef>
              <a:spcAft>
                <a:spcPts val="0"/>
              </a:spcAft>
              <a:buClr>
                <a:srgbClr val="000000"/>
              </a:buClr>
              <a:buSzPts val="1767"/>
              <a:buChar char="●"/>
            </a:pPr>
            <a:r>
              <a:rPr i="1" lang="en-US" sz="1766"/>
              <a:t>video ze tříd</a:t>
            </a:r>
            <a:endParaRPr i="1" sz="1766"/>
          </a:p>
          <a:p>
            <a:pPr indent="-162983" lvl="0" marL="381000" marR="0" rtl="0" algn="l">
              <a:lnSpc>
                <a:spcPct val="150000"/>
              </a:lnSpc>
              <a:spcBef>
                <a:spcPts val="0"/>
              </a:spcBef>
              <a:spcAft>
                <a:spcPts val="0"/>
              </a:spcAft>
              <a:buClr>
                <a:srgbClr val="000000"/>
              </a:buClr>
              <a:buSzPts val="1767"/>
              <a:buChar char="●"/>
            </a:pPr>
            <a:r>
              <a:rPr i="1" lang="en-US" sz="1766">
                <a:solidFill>
                  <a:srgbClr val="000000"/>
                </a:solidFill>
                <a:latin typeface="Arial"/>
                <a:ea typeface="Arial"/>
                <a:cs typeface="Arial"/>
                <a:sym typeface="Arial"/>
              </a:rPr>
              <a:t>obsah, </a:t>
            </a:r>
            <a:r>
              <a:rPr i="1" lang="en-US" sz="1766">
                <a:solidFill>
                  <a:schemeClr val="dk1"/>
                </a:solidFill>
              </a:rPr>
              <a:t>organizace a průběh</a:t>
            </a:r>
            <a:r>
              <a:rPr i="1" lang="en-US" sz="1766">
                <a:solidFill>
                  <a:srgbClr val="000000"/>
                </a:solidFill>
                <a:latin typeface="Arial"/>
                <a:ea typeface="Arial"/>
                <a:cs typeface="Arial"/>
                <a:sym typeface="Arial"/>
              </a:rPr>
              <a:t> vyučování</a:t>
            </a:r>
            <a:endParaRPr i="1" sz="1766">
              <a:solidFill>
                <a:srgbClr val="000000"/>
              </a:solidFill>
              <a:latin typeface="Arial"/>
              <a:ea typeface="Arial"/>
              <a:cs typeface="Arial"/>
              <a:sym typeface="Arial"/>
            </a:endParaRPr>
          </a:p>
          <a:p>
            <a:pPr indent="-162983" lvl="0" marL="381000" marR="0" rtl="0" algn="l">
              <a:lnSpc>
                <a:spcPct val="150000"/>
              </a:lnSpc>
              <a:spcBef>
                <a:spcPts val="0"/>
              </a:spcBef>
              <a:spcAft>
                <a:spcPts val="0"/>
              </a:spcAft>
              <a:buClr>
                <a:srgbClr val="000000"/>
              </a:buClr>
              <a:buSzPts val="1767"/>
              <a:buChar char="●"/>
            </a:pPr>
            <a:r>
              <a:rPr i="1" lang="en-US" sz="1766"/>
              <a:t>odpolední škola</a:t>
            </a:r>
            <a:endParaRPr i="1" sz="1766"/>
          </a:p>
          <a:p>
            <a:pPr indent="-162983" lvl="0" marL="381000" marR="0" rtl="0" algn="l">
              <a:lnSpc>
                <a:spcPct val="150000"/>
              </a:lnSpc>
              <a:spcBef>
                <a:spcPts val="0"/>
              </a:spcBef>
              <a:spcAft>
                <a:spcPts val="0"/>
              </a:spcAft>
              <a:buClr>
                <a:srgbClr val="000000"/>
              </a:buClr>
              <a:buSzPts val="1767"/>
              <a:buChar char="●"/>
            </a:pPr>
            <a:r>
              <a:rPr i="1" lang="en-US" sz="1766"/>
              <a:t>hodnocení</a:t>
            </a:r>
            <a:endParaRPr i="1" sz="1766"/>
          </a:p>
          <a:p>
            <a:pPr indent="-162983" lvl="0" marL="381000" marR="0" rtl="0" algn="l">
              <a:lnSpc>
                <a:spcPct val="150000"/>
              </a:lnSpc>
              <a:spcBef>
                <a:spcPts val="0"/>
              </a:spcBef>
              <a:spcAft>
                <a:spcPts val="0"/>
              </a:spcAft>
              <a:buClr>
                <a:srgbClr val="000000"/>
              </a:buClr>
              <a:buSzPts val="1767"/>
              <a:buChar char="●"/>
            </a:pPr>
            <a:r>
              <a:rPr i="1" lang="en-US" sz="1766"/>
              <a:t>domácí úkoly</a:t>
            </a:r>
            <a:endParaRPr i="1" sz="1766"/>
          </a:p>
          <a:p>
            <a:pPr indent="-162983" lvl="0" marL="381000" marR="0" rtl="0" algn="l">
              <a:lnSpc>
                <a:spcPct val="150000"/>
              </a:lnSpc>
              <a:spcBef>
                <a:spcPts val="0"/>
              </a:spcBef>
              <a:spcAft>
                <a:spcPts val="0"/>
              </a:spcAft>
              <a:buClr>
                <a:srgbClr val="000000"/>
              </a:buClr>
              <a:buSzPts val="1767"/>
              <a:buChar char="●"/>
            </a:pPr>
            <a:r>
              <a:rPr i="1" lang="en-US" sz="1766"/>
              <a:t>spolupráce s rodiči</a:t>
            </a:r>
            <a:endParaRPr i="1" sz="1766"/>
          </a:p>
          <a:p>
            <a:pPr indent="-162983" lvl="0" marL="381000" marR="0" rtl="0" algn="l">
              <a:lnSpc>
                <a:spcPct val="150000"/>
              </a:lnSpc>
              <a:spcBef>
                <a:spcPts val="0"/>
              </a:spcBef>
              <a:spcAft>
                <a:spcPts val="0"/>
              </a:spcAft>
              <a:buClr>
                <a:srgbClr val="000000"/>
              </a:buClr>
              <a:buSzPts val="1767"/>
              <a:buChar char="●"/>
            </a:pPr>
            <a:r>
              <a:rPr i="1" lang="en-US" sz="1766">
                <a:solidFill>
                  <a:srgbClr val="000000"/>
                </a:solidFill>
                <a:latin typeface="Arial"/>
                <a:ea typeface="Arial"/>
                <a:cs typeface="Arial"/>
                <a:sym typeface="Arial"/>
              </a:rPr>
              <a:t>školní i mimoškolní akce, kroužky, družina</a:t>
            </a:r>
            <a:endParaRPr i="1" sz="1766">
              <a:solidFill>
                <a:srgbClr val="000000"/>
              </a:solidFill>
              <a:latin typeface="Arial"/>
              <a:ea typeface="Arial"/>
              <a:cs typeface="Arial"/>
              <a:sym typeface="Arial"/>
            </a:endParaRPr>
          </a:p>
          <a:p>
            <a:pPr indent="-162983" lvl="0" marL="381000" marR="0" rtl="0" algn="l">
              <a:lnSpc>
                <a:spcPct val="150000"/>
              </a:lnSpc>
              <a:spcBef>
                <a:spcPts val="0"/>
              </a:spcBef>
              <a:spcAft>
                <a:spcPts val="0"/>
              </a:spcAft>
              <a:buClr>
                <a:srgbClr val="000000"/>
              </a:buClr>
              <a:buSzPts val="1767"/>
              <a:buChar char="●"/>
            </a:pPr>
            <a:r>
              <a:rPr i="1" lang="en-US" sz="1766"/>
              <a:t>zápis do 1.tříd</a:t>
            </a:r>
            <a:endParaRPr i="1" sz="1766">
              <a:solidFill>
                <a:srgbClr val="000000"/>
              </a:solidFill>
              <a:latin typeface="Arial"/>
              <a:ea typeface="Arial"/>
              <a:cs typeface="Arial"/>
              <a:sym typeface="Arial"/>
            </a:endParaRPr>
          </a:p>
          <a:p>
            <a:pPr indent="-162983" lvl="0" marL="381000" marR="0" rtl="0" algn="l">
              <a:lnSpc>
                <a:spcPct val="150000"/>
              </a:lnSpc>
              <a:spcBef>
                <a:spcPts val="0"/>
              </a:spcBef>
              <a:spcAft>
                <a:spcPts val="0"/>
              </a:spcAft>
              <a:buClr>
                <a:srgbClr val="000000"/>
              </a:buClr>
              <a:buSzPts val="1767"/>
              <a:buChar char="●"/>
            </a:pPr>
            <a:r>
              <a:rPr i="1" lang="en-US" sz="1766"/>
              <a:t>spolek rodičů Montessori cesta z.s.</a:t>
            </a:r>
            <a:endParaRPr i="1" sz="1766"/>
          </a:p>
          <a:p>
            <a:pPr indent="0" lvl="0" marL="381000" marR="0" rtl="0" algn="ctr">
              <a:lnSpc>
                <a:spcPct val="150000"/>
              </a:lnSpc>
              <a:spcBef>
                <a:spcPts val="0"/>
              </a:spcBef>
              <a:spcAft>
                <a:spcPts val="0"/>
              </a:spcAft>
              <a:buNone/>
            </a:pPr>
            <a:r>
              <a:rPr b="1" i="1" lang="en-US" sz="2400" u="sng"/>
              <a:t>3.část</a:t>
            </a:r>
            <a:endParaRPr b="1" i="1" sz="2400" u="sng"/>
          </a:p>
          <a:p>
            <a:pPr indent="-339725" lvl="0" marL="457200" marR="0" rtl="0" algn="l">
              <a:lnSpc>
                <a:spcPct val="150000"/>
              </a:lnSpc>
              <a:spcBef>
                <a:spcPts val="0"/>
              </a:spcBef>
              <a:spcAft>
                <a:spcPts val="0"/>
              </a:spcAft>
              <a:buSzPts val="1750"/>
              <a:buChar char="●"/>
            </a:pPr>
            <a:r>
              <a:rPr i="1" lang="en-US" sz="1750"/>
              <a:t>otázky a diskuze</a:t>
            </a:r>
            <a:endParaRPr i="1" sz="1750"/>
          </a:p>
          <a:p>
            <a:pPr indent="0" lvl="0" marL="0" rtl="0" algn="l">
              <a:lnSpc>
                <a:spcPct val="150000"/>
              </a:lnSpc>
              <a:spcBef>
                <a:spcPts val="0"/>
              </a:spcBef>
              <a:spcAft>
                <a:spcPts val="0"/>
              </a:spcAft>
              <a:buNone/>
            </a:pPr>
            <a:r>
              <a:rPr lang="en-US" sz="2666">
                <a:solidFill>
                  <a:srgbClr val="000000"/>
                </a:solidFill>
                <a:latin typeface="Arial"/>
                <a:ea typeface="Arial"/>
                <a:cs typeface="Arial"/>
                <a:sym typeface="Arial"/>
              </a:rPr>
              <a:t> </a:t>
            </a:r>
            <a:endParaRPr sz="2666">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31" name="Shape 131"/>
        <p:cNvGrpSpPr/>
        <p:nvPr/>
      </p:nvGrpSpPr>
      <p:grpSpPr>
        <a:xfrm>
          <a:off x="0" y="0"/>
          <a:ext cx="0" cy="0"/>
          <a:chOff x="0" y="0"/>
          <a:chExt cx="0" cy="0"/>
        </a:xfrm>
      </p:grpSpPr>
      <p:sp>
        <p:nvSpPr>
          <p:cNvPr id="132" name="Google Shape;132;p26"/>
          <p:cNvSpPr txBox="1"/>
          <p:nvPr>
            <p:ph idx="1" type="body"/>
          </p:nvPr>
        </p:nvSpPr>
        <p:spPr>
          <a:xfrm>
            <a:off x="304800" y="252700"/>
            <a:ext cx="9725700" cy="4198800"/>
          </a:xfrm>
          <a:prstGeom prst="rect">
            <a:avLst/>
          </a:prstGeom>
        </p:spPr>
        <p:txBody>
          <a:bodyPr anchorCtr="0" anchor="t" bIns="38100" lIns="38100" spcFirstLastPara="1" rIns="38100" wrap="square" tIns="38100">
            <a:noAutofit/>
          </a:bodyPr>
          <a:lstStyle/>
          <a:p>
            <a:pPr indent="457200" lvl="0" marL="2286000" rtl="0" algn="l">
              <a:lnSpc>
                <a:spcPct val="100000"/>
              </a:lnSpc>
              <a:spcBef>
                <a:spcPts val="0"/>
              </a:spcBef>
              <a:spcAft>
                <a:spcPts val="0"/>
              </a:spcAft>
              <a:buNone/>
            </a:pPr>
            <a:r>
              <a:rPr b="1" lang="en-US" sz="3466">
                <a:solidFill>
                  <a:srgbClr val="000000"/>
                </a:solidFill>
                <a:latin typeface="Arial"/>
                <a:ea typeface="Arial"/>
                <a:cs typeface="Arial"/>
                <a:sym typeface="Arial"/>
              </a:rPr>
              <a:t>Spolupracujeme s</a:t>
            </a:r>
            <a:endParaRPr b="1" sz="3466">
              <a:solidFill>
                <a:srgbClr val="000000"/>
              </a:solidFill>
              <a:latin typeface="Arial"/>
              <a:ea typeface="Arial"/>
              <a:cs typeface="Arial"/>
              <a:sym typeface="Arial"/>
            </a:endParaRPr>
          </a:p>
          <a:p>
            <a:pPr indent="457200" lvl="0" marL="2286000" rtl="0" algn="l">
              <a:lnSpc>
                <a:spcPct val="100000"/>
              </a:lnSpc>
              <a:spcBef>
                <a:spcPts val="0"/>
              </a:spcBef>
              <a:spcAft>
                <a:spcPts val="0"/>
              </a:spcAft>
              <a:buNone/>
            </a:pPr>
            <a:r>
              <a:rPr b="1" lang="en-US" sz="3466">
                <a:solidFill>
                  <a:srgbClr val="000000"/>
                </a:solidFill>
                <a:latin typeface="Arial"/>
                <a:ea typeface="Arial"/>
                <a:cs typeface="Arial"/>
                <a:sym typeface="Arial"/>
              </a:rPr>
              <a:t> </a:t>
            </a:r>
            <a:endParaRPr b="1" sz="3466">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lang="en-US" sz="2200"/>
              <a:t>Montessori školou v Kladně a Erudio Montessori s.r.o</a:t>
            </a:r>
            <a:endParaRPr sz="2200"/>
          </a:p>
          <a:p>
            <a:pPr indent="0" lvl="0" marL="0" rtl="0" algn="l">
              <a:lnSpc>
                <a:spcPct val="100000"/>
              </a:lnSpc>
              <a:spcBef>
                <a:spcPts val="0"/>
              </a:spcBef>
              <a:spcAft>
                <a:spcPts val="0"/>
              </a:spcAft>
              <a:buNone/>
            </a:pPr>
            <a:r>
              <a:rPr lang="en-US" sz="2200"/>
              <a:t>Montessori střediskem ČR</a:t>
            </a:r>
            <a:endParaRPr sz="2200"/>
          </a:p>
          <a:p>
            <a:pPr indent="0" lvl="0" marL="0" rtl="0" algn="l">
              <a:lnSpc>
                <a:spcPct val="100000"/>
              </a:lnSpc>
              <a:spcBef>
                <a:spcPts val="0"/>
              </a:spcBef>
              <a:spcAft>
                <a:spcPts val="0"/>
              </a:spcAft>
              <a:buNone/>
            </a:pPr>
            <a:r>
              <a:rPr lang="en-US" sz="2200"/>
              <a:t>Pedagogickými fakultami </a:t>
            </a:r>
            <a:endParaRPr sz="2200"/>
          </a:p>
          <a:p>
            <a:pPr indent="0" lvl="0" marL="0" rtl="0" algn="l">
              <a:lnSpc>
                <a:spcPct val="100000"/>
              </a:lnSpc>
              <a:spcBef>
                <a:spcPts val="0"/>
              </a:spcBef>
              <a:spcAft>
                <a:spcPts val="0"/>
              </a:spcAft>
              <a:buNone/>
            </a:pPr>
            <a:r>
              <a:rPr lang="en-US" sz="2200"/>
              <a:t>Eduin</a:t>
            </a:r>
            <a:endParaRPr sz="2200"/>
          </a:p>
          <a:p>
            <a:pPr indent="0" lvl="0" marL="0" rtl="0" algn="l">
              <a:lnSpc>
                <a:spcPct val="100000"/>
              </a:lnSpc>
              <a:spcBef>
                <a:spcPts val="0"/>
              </a:spcBef>
              <a:spcAft>
                <a:spcPts val="0"/>
              </a:spcAft>
              <a:buNone/>
            </a:pPr>
            <a:r>
              <a:rPr lang="en-US" sz="2200"/>
              <a:t>Clausem Dieterem Kaulem</a:t>
            </a:r>
            <a:endParaRPr sz="2200"/>
          </a:p>
          <a:p>
            <a:pPr indent="0" lvl="0" marL="0" rtl="0" algn="l">
              <a:lnSpc>
                <a:spcPct val="100000"/>
              </a:lnSpc>
              <a:spcBef>
                <a:spcPts val="0"/>
              </a:spcBef>
              <a:spcAft>
                <a:spcPts val="0"/>
              </a:spcAft>
              <a:buNone/>
            </a:pPr>
            <a:r>
              <a:rPr lang="en-US" sz="2200"/>
              <a:t>Montessori školami v Německu - Potsdam, Gaisenhausen</a:t>
            </a:r>
            <a:endParaRPr sz="2200"/>
          </a:p>
          <a:p>
            <a:pPr indent="0" lvl="0" marL="0" rtl="0" algn="l">
              <a:lnSpc>
                <a:spcPct val="100000"/>
              </a:lnSpc>
              <a:spcBef>
                <a:spcPts val="0"/>
              </a:spcBef>
              <a:spcAft>
                <a:spcPts val="0"/>
              </a:spcAft>
              <a:buNone/>
            </a:pPr>
            <a:r>
              <a:rPr lang="en-US" sz="2200"/>
              <a:t>Absolventy - zapojení do konzultací s dětmi, besedy, pomoc</a:t>
            </a:r>
            <a:r>
              <a:rPr lang="en-US" sz="2500"/>
              <a:t> </a:t>
            </a:r>
            <a:endParaRPr sz="2500"/>
          </a:p>
          <a:p>
            <a:pPr indent="0" lvl="0" marL="0" rtl="0" algn="l">
              <a:lnSpc>
                <a:spcPct val="100000"/>
              </a:lnSpc>
              <a:spcBef>
                <a:spcPts val="0"/>
              </a:spcBef>
              <a:spcAft>
                <a:spcPts val="0"/>
              </a:spcAft>
              <a:buNone/>
            </a:pPr>
            <a:r>
              <a:rPr lang="en-US" sz="2500"/>
              <a:t>Jiřinou Majerovou</a:t>
            </a:r>
            <a:endParaRPr sz="2500"/>
          </a:p>
          <a:p>
            <a:pPr indent="0" lvl="0" marL="0" rtl="0" algn="l">
              <a:lnSpc>
                <a:spcPct val="100000"/>
              </a:lnSpc>
              <a:spcBef>
                <a:spcPts val="0"/>
              </a:spcBef>
              <a:spcAft>
                <a:spcPts val="0"/>
              </a:spcAft>
              <a:buNone/>
            </a:pPr>
            <a:r>
              <a:rPr lang="en-US" sz="2500"/>
              <a:t>Michalem Dubcem</a:t>
            </a:r>
            <a:endParaRPr sz="2500"/>
          </a:p>
          <a:p>
            <a:pPr indent="0" lvl="0" marL="0" rtl="0" algn="l">
              <a:lnSpc>
                <a:spcPct val="100000"/>
              </a:lnSpc>
              <a:spcBef>
                <a:spcPts val="0"/>
              </a:spcBef>
              <a:spcAft>
                <a:spcPts val="0"/>
              </a:spcAft>
              <a:buNone/>
            </a:pPr>
            <a:r>
              <a:t/>
            </a:r>
            <a:endParaRPr b="1" sz="3466"/>
          </a:p>
        </p:txBody>
      </p:sp>
      <p:sp>
        <p:nvSpPr>
          <p:cNvPr id="133" name="Google Shape;133;p26"/>
          <p:cNvSpPr txBox="1"/>
          <p:nvPr>
            <p:ph idx="2" type="body"/>
          </p:nvPr>
        </p:nvSpPr>
        <p:spPr>
          <a:xfrm>
            <a:off x="409525" y="4334850"/>
            <a:ext cx="9180000" cy="3071100"/>
          </a:xfrm>
          <a:prstGeom prst="rect">
            <a:avLst/>
          </a:prstGeom>
        </p:spPr>
        <p:txBody>
          <a:bodyPr anchorCtr="0" anchor="t" bIns="38100" lIns="38100" spcFirstLastPara="1" rIns="38100" wrap="square" tIns="38100">
            <a:noAutofit/>
          </a:bodyPr>
          <a:lstStyle/>
          <a:p>
            <a:pPr indent="0" lvl="0" marL="0" rtl="0" algn="ctr">
              <a:spcBef>
                <a:spcPts val="0"/>
              </a:spcBef>
              <a:spcAft>
                <a:spcPts val="0"/>
              </a:spcAft>
              <a:buNone/>
            </a:pPr>
            <a:r>
              <a:t/>
            </a:r>
            <a:endParaRPr b="1" sz="3466">
              <a:solidFill>
                <a:schemeClr val="dk1"/>
              </a:solidFill>
            </a:endParaRPr>
          </a:p>
          <a:p>
            <a:pPr indent="0" lvl="0" marL="0" rtl="0" algn="ctr">
              <a:spcBef>
                <a:spcPts val="0"/>
              </a:spcBef>
              <a:spcAft>
                <a:spcPts val="0"/>
              </a:spcAft>
              <a:buNone/>
            </a:pPr>
            <a:r>
              <a:rPr b="1" lang="en-US" sz="3466">
                <a:solidFill>
                  <a:schemeClr val="dk1"/>
                </a:solidFill>
              </a:rPr>
              <a:t>Jsme zapojeni v projektech</a:t>
            </a:r>
            <a:endParaRPr b="1" sz="3466">
              <a:solidFill>
                <a:schemeClr val="dk1"/>
              </a:solidFill>
            </a:endParaRPr>
          </a:p>
          <a:p>
            <a:pPr indent="0" lvl="0" marL="0" rtl="0" algn="ctr">
              <a:spcBef>
                <a:spcPts val="0"/>
              </a:spcBef>
              <a:spcAft>
                <a:spcPts val="0"/>
              </a:spcAft>
              <a:buNone/>
            </a:pPr>
            <a:r>
              <a:t/>
            </a:r>
            <a:endParaRPr b="1" sz="2700">
              <a:solidFill>
                <a:schemeClr val="dk1"/>
              </a:solidFill>
            </a:endParaRPr>
          </a:p>
          <a:p>
            <a:pPr indent="0" lvl="0" marL="0" rtl="0" algn="l">
              <a:spcBef>
                <a:spcPts val="0"/>
              </a:spcBef>
              <a:spcAft>
                <a:spcPts val="0"/>
              </a:spcAft>
              <a:buNone/>
            </a:pPr>
            <a:r>
              <a:rPr lang="en-US" sz="2200">
                <a:solidFill>
                  <a:schemeClr val="dk1"/>
                </a:solidFill>
              </a:rPr>
              <a:t>Rodiče vítáni </a:t>
            </a:r>
            <a:endParaRPr sz="2200">
              <a:solidFill>
                <a:schemeClr val="dk1"/>
              </a:solidFill>
            </a:endParaRPr>
          </a:p>
          <a:p>
            <a:pPr indent="0" lvl="0" marL="0" rtl="0" algn="l">
              <a:spcBef>
                <a:spcPts val="0"/>
              </a:spcBef>
              <a:spcAft>
                <a:spcPts val="0"/>
              </a:spcAft>
              <a:buClr>
                <a:schemeClr val="dk1"/>
              </a:buClr>
              <a:buSzPts val="1100"/>
              <a:buFont typeface="Arial"/>
              <a:buNone/>
            </a:pPr>
            <a:r>
              <a:rPr lang="en-US" sz="2200">
                <a:solidFill>
                  <a:schemeClr val="dk1"/>
                </a:solidFill>
              </a:rPr>
              <a:t>Dětský úsměv</a:t>
            </a:r>
            <a:endParaRPr sz="2200">
              <a:solidFill>
                <a:schemeClr val="dk1"/>
              </a:solidFill>
            </a:endParaRPr>
          </a:p>
          <a:p>
            <a:pPr indent="0" lvl="0" marL="0" rtl="0" algn="l">
              <a:spcBef>
                <a:spcPts val="0"/>
              </a:spcBef>
              <a:spcAft>
                <a:spcPts val="0"/>
              </a:spcAft>
              <a:buClr>
                <a:schemeClr val="dk1"/>
              </a:buClr>
              <a:buSzPts val="1100"/>
              <a:buFont typeface="Arial"/>
              <a:buNone/>
            </a:pPr>
            <a:r>
              <a:rPr lang="en-US" sz="2200">
                <a:solidFill>
                  <a:schemeClr val="dk1"/>
                </a:solidFill>
              </a:rPr>
              <a:t>Učitel naživo </a:t>
            </a:r>
            <a:endParaRPr sz="2200">
              <a:solidFill>
                <a:schemeClr val="dk1"/>
              </a:solidFill>
            </a:endParaRPr>
          </a:p>
          <a:p>
            <a:pPr indent="0" lvl="0" marL="0" rtl="0" algn="l">
              <a:spcBef>
                <a:spcPts val="0"/>
              </a:spcBef>
              <a:spcAft>
                <a:spcPts val="0"/>
              </a:spcAft>
              <a:buClr>
                <a:schemeClr val="dk1"/>
              </a:buClr>
              <a:buSzPts val="1100"/>
              <a:buFont typeface="Arial"/>
              <a:buNone/>
            </a:pPr>
            <a:r>
              <a:rPr lang="en-US" sz="2200">
                <a:solidFill>
                  <a:schemeClr val="dk1"/>
                </a:solidFill>
              </a:rPr>
              <a:t>Partnerství pro kreativitu</a:t>
            </a:r>
            <a:endParaRPr sz="2200">
              <a:solidFill>
                <a:schemeClr val="dk1"/>
              </a:solidFill>
            </a:endParaRPr>
          </a:p>
          <a:p>
            <a:pPr indent="0" lvl="0" marL="0" rtl="0" algn="l">
              <a:spcBef>
                <a:spcPts val="0"/>
              </a:spcBef>
              <a:spcAft>
                <a:spcPts val="0"/>
              </a:spcAft>
              <a:buClr>
                <a:schemeClr val="dk1"/>
              </a:buClr>
              <a:buSzPts val="1100"/>
              <a:buFont typeface="Arial"/>
              <a:buNone/>
            </a:pPr>
            <a:r>
              <a:rPr lang="en-US" sz="2200">
                <a:solidFill>
                  <a:schemeClr val="dk1"/>
                </a:solidFill>
              </a:rPr>
              <a:t>MAP Praha 12</a:t>
            </a:r>
            <a:endParaRPr sz="22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37" name="Shape 137"/>
        <p:cNvGrpSpPr/>
        <p:nvPr/>
      </p:nvGrpSpPr>
      <p:grpSpPr>
        <a:xfrm>
          <a:off x="0" y="0"/>
          <a:ext cx="0" cy="0"/>
          <a:chOff x="0" y="0"/>
          <a:chExt cx="0" cy="0"/>
        </a:xfrm>
      </p:grpSpPr>
      <p:sp>
        <p:nvSpPr>
          <p:cNvPr id="138" name="Google Shape;138;p27"/>
          <p:cNvSpPr txBox="1"/>
          <p:nvPr>
            <p:ph type="title"/>
          </p:nvPr>
        </p:nvSpPr>
        <p:spPr>
          <a:xfrm>
            <a:off x="304800" y="583175"/>
            <a:ext cx="9621300" cy="13800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Tradiční akce během roku</a:t>
            </a:r>
            <a:endParaRPr b="1" sz="4800">
              <a:solidFill>
                <a:srgbClr val="000000"/>
              </a:solidFill>
            </a:endParaRPr>
          </a:p>
        </p:txBody>
      </p:sp>
      <p:sp>
        <p:nvSpPr>
          <p:cNvPr id="139" name="Google Shape;139;p27"/>
          <p:cNvSpPr txBox="1"/>
          <p:nvPr>
            <p:ph idx="1" type="body"/>
          </p:nvPr>
        </p:nvSpPr>
        <p:spPr>
          <a:xfrm>
            <a:off x="816425" y="2254900"/>
            <a:ext cx="8315700" cy="5209800"/>
          </a:xfrm>
          <a:prstGeom prst="rect">
            <a:avLst/>
          </a:prstGeom>
        </p:spPr>
        <p:txBody>
          <a:bodyPr anchorCtr="0" anchor="t" bIns="38100" lIns="38100" spcFirstLastPara="1" rIns="38100" wrap="square" tIns="38100">
            <a:noAutofit/>
          </a:bodyPr>
          <a:lstStyle/>
          <a:p>
            <a:pPr indent="-237066" lvl="0" marL="381000" marR="0" rtl="0" algn="l">
              <a:lnSpc>
                <a:spcPct val="100000"/>
              </a:lnSpc>
              <a:spcBef>
                <a:spcPts val="0"/>
              </a:spcBef>
              <a:spcAft>
                <a:spcPts val="0"/>
              </a:spcAft>
              <a:buClr>
                <a:srgbClr val="000000"/>
              </a:buClr>
              <a:buSzPts val="2933"/>
              <a:buChar char="●"/>
            </a:pPr>
            <a:r>
              <a:rPr lang="en-US" sz="2933"/>
              <a:t>adaptační pobyt</a:t>
            </a:r>
            <a:endParaRPr sz="2933"/>
          </a:p>
          <a:p>
            <a:pPr indent="-237066" lvl="0" marL="381000" marR="0" rtl="0" algn="l">
              <a:lnSpc>
                <a:spcPct val="100000"/>
              </a:lnSpc>
              <a:spcBef>
                <a:spcPts val="0"/>
              </a:spcBef>
              <a:spcAft>
                <a:spcPts val="0"/>
              </a:spcAft>
              <a:buClr>
                <a:srgbClr val="000000"/>
              </a:buClr>
              <a:buSzPts val="2933"/>
              <a:buChar char="●"/>
            </a:pPr>
            <a:r>
              <a:rPr lang="en-US" sz="2933"/>
              <a:t>intenzivní plavecký výcvik</a:t>
            </a:r>
            <a:endParaRPr sz="2933"/>
          </a:p>
          <a:p>
            <a:pPr indent="-237066" lvl="0" marL="381000" marR="0" rtl="0" algn="l">
              <a:lnSpc>
                <a:spcPct val="100000"/>
              </a:lnSpc>
              <a:spcBef>
                <a:spcPts val="0"/>
              </a:spcBef>
              <a:spcAft>
                <a:spcPts val="0"/>
              </a:spcAft>
              <a:buClr>
                <a:srgbClr val="000000"/>
              </a:buClr>
              <a:buSzPts val="2933"/>
              <a:buChar char="●"/>
            </a:pPr>
            <a:r>
              <a:rPr lang="en-US" sz="2933"/>
              <a:t>z</a:t>
            </a:r>
            <a:r>
              <a:rPr lang="en-US" sz="2933">
                <a:solidFill>
                  <a:srgbClr val="000000"/>
                </a:solidFill>
                <a:latin typeface="Arial"/>
                <a:ea typeface="Arial"/>
                <a:cs typeface="Arial"/>
                <a:sym typeface="Arial"/>
              </a:rPr>
              <a:t>imní pobyt</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solidFill>
                  <a:srgbClr val="000000"/>
                </a:solidFill>
                <a:latin typeface="Arial"/>
                <a:ea typeface="Arial"/>
                <a:cs typeface="Arial"/>
                <a:sym typeface="Arial"/>
              </a:rPr>
              <a:t>škola v přírodě</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t>v</a:t>
            </a:r>
            <a:r>
              <a:rPr lang="en-US" sz="2933">
                <a:solidFill>
                  <a:srgbClr val="000000"/>
                </a:solidFill>
                <a:latin typeface="Arial"/>
                <a:ea typeface="Arial"/>
                <a:cs typeface="Arial"/>
                <a:sym typeface="Arial"/>
              </a:rPr>
              <a:t>áno</a:t>
            </a:r>
            <a:r>
              <a:rPr lang="en-US" sz="2933"/>
              <a:t>ční besídka </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solidFill>
                  <a:srgbClr val="000000"/>
                </a:solidFill>
                <a:latin typeface="Arial"/>
                <a:ea typeface="Arial"/>
                <a:cs typeface="Arial"/>
                <a:sym typeface="Arial"/>
              </a:rPr>
              <a:t>spaní ve škole</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t>převádění dětí do vyšších trojročí</a:t>
            </a:r>
            <a:endParaRPr sz="2933"/>
          </a:p>
          <a:p>
            <a:pPr indent="-237066" lvl="0" marL="381000" marR="0" rtl="0" algn="l">
              <a:lnSpc>
                <a:spcPct val="100000"/>
              </a:lnSpc>
              <a:spcBef>
                <a:spcPts val="0"/>
              </a:spcBef>
              <a:spcAft>
                <a:spcPts val="0"/>
              </a:spcAft>
              <a:buClr>
                <a:srgbClr val="000000"/>
              </a:buClr>
              <a:buSzPts val="2933"/>
              <a:buChar char="●"/>
            </a:pPr>
            <a:r>
              <a:rPr lang="en-US" sz="2933"/>
              <a:t>jarmarky</a:t>
            </a:r>
            <a:endParaRPr sz="2933"/>
          </a:p>
          <a:p>
            <a:pPr indent="-237066" lvl="0" marL="381000" marR="0" rtl="0" algn="l">
              <a:lnSpc>
                <a:spcPct val="100000"/>
              </a:lnSpc>
              <a:spcBef>
                <a:spcPts val="0"/>
              </a:spcBef>
              <a:spcAft>
                <a:spcPts val="0"/>
              </a:spcAft>
              <a:buClr>
                <a:srgbClr val="000000"/>
              </a:buClr>
              <a:buSzPts val="2933"/>
              <a:buChar char="●"/>
            </a:pPr>
            <a:r>
              <a:rPr lang="en-US" sz="2933"/>
              <a:t>výměnné pobyty ve vyšších ročnících</a:t>
            </a:r>
            <a:endParaRPr sz="2933"/>
          </a:p>
          <a:p>
            <a:pPr indent="-237066" lvl="0" marL="381000" marR="0" rtl="0" algn="l">
              <a:lnSpc>
                <a:spcPct val="100000"/>
              </a:lnSpc>
              <a:spcBef>
                <a:spcPts val="0"/>
              </a:spcBef>
              <a:spcAft>
                <a:spcPts val="0"/>
              </a:spcAft>
              <a:buClr>
                <a:srgbClr val="000000"/>
              </a:buClr>
              <a:buSzPts val="2933"/>
              <a:buChar char="●"/>
            </a:pPr>
            <a:r>
              <a:rPr lang="en-US" sz="2933"/>
              <a:t>zahradní slavnost</a:t>
            </a:r>
            <a:endParaRPr sz="2933"/>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43" name="Shape 143"/>
        <p:cNvGrpSpPr/>
        <p:nvPr/>
      </p:nvGrpSpPr>
      <p:grpSpPr>
        <a:xfrm>
          <a:off x="0" y="0"/>
          <a:ext cx="0" cy="0"/>
          <a:chOff x="0" y="0"/>
          <a:chExt cx="0" cy="0"/>
        </a:xfrm>
      </p:grpSpPr>
      <p:sp>
        <p:nvSpPr>
          <p:cNvPr id="144" name="Google Shape;144;p28"/>
          <p:cNvSpPr txBox="1"/>
          <p:nvPr>
            <p:ph type="title"/>
          </p:nvPr>
        </p:nvSpPr>
        <p:spPr>
          <a:xfrm>
            <a:off x="304800" y="680350"/>
            <a:ext cx="9570000" cy="11469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Monteklub - odpolední družina</a:t>
            </a:r>
            <a:endParaRPr b="1" sz="4800">
              <a:solidFill>
                <a:srgbClr val="000000"/>
              </a:solidFill>
            </a:endParaRPr>
          </a:p>
        </p:txBody>
      </p:sp>
      <p:sp>
        <p:nvSpPr>
          <p:cNvPr id="145" name="Google Shape;145;p28"/>
          <p:cNvSpPr txBox="1"/>
          <p:nvPr>
            <p:ph idx="1" type="body"/>
          </p:nvPr>
        </p:nvSpPr>
        <p:spPr>
          <a:xfrm>
            <a:off x="888000" y="2020975"/>
            <a:ext cx="7995300" cy="4272300"/>
          </a:xfrm>
          <a:prstGeom prst="rect">
            <a:avLst/>
          </a:prstGeom>
        </p:spPr>
        <p:txBody>
          <a:bodyPr anchorCtr="0" anchor="t" bIns="38100" lIns="38100" spcFirstLastPara="1" rIns="38100" wrap="square" tIns="38100">
            <a:noAutofit/>
          </a:bodyPr>
          <a:lstStyle/>
          <a:p>
            <a:pPr indent="-414866" lvl="0" marL="457200" marR="0" rtl="0" algn="l">
              <a:lnSpc>
                <a:spcPct val="100000"/>
              </a:lnSpc>
              <a:spcBef>
                <a:spcPts val="0"/>
              </a:spcBef>
              <a:spcAft>
                <a:spcPts val="0"/>
              </a:spcAft>
              <a:buSzPts val="2933"/>
              <a:buChar char="●"/>
            </a:pPr>
            <a:r>
              <a:rPr lang="en-US" sz="2933"/>
              <a:t>obdoba družiny, ale přizpůsobená našim podmínkám </a:t>
            </a:r>
            <a:endParaRPr sz="2933"/>
          </a:p>
          <a:p>
            <a:pPr indent="-414866" lvl="0" marL="457200" marR="0" rtl="0" algn="l">
              <a:lnSpc>
                <a:spcPct val="100000"/>
              </a:lnSpc>
              <a:spcBef>
                <a:spcPts val="1000"/>
              </a:spcBef>
              <a:spcAft>
                <a:spcPts val="0"/>
              </a:spcAft>
              <a:buSzPts val="2933"/>
              <a:buChar char="●"/>
            </a:pPr>
            <a:r>
              <a:rPr lang="en-US" sz="2933"/>
              <a:t>ranní družina před vyučováním</a:t>
            </a:r>
            <a:endParaRPr sz="2933"/>
          </a:p>
          <a:p>
            <a:pPr indent="-414866" lvl="0" marL="457200" marR="0" rtl="0" algn="l">
              <a:lnSpc>
                <a:spcPct val="100000"/>
              </a:lnSpc>
              <a:spcBef>
                <a:spcPts val="1000"/>
              </a:spcBef>
              <a:spcAft>
                <a:spcPts val="0"/>
              </a:spcAft>
              <a:buSzPts val="2933"/>
              <a:buChar char="●"/>
            </a:pPr>
            <a:r>
              <a:rPr lang="en-US" sz="2933"/>
              <a:t>odpolední družina od 14.00 do 17.00 hodin</a:t>
            </a:r>
            <a:endParaRPr sz="2933"/>
          </a:p>
          <a:p>
            <a:pPr indent="-414866" lvl="0" marL="457200" marR="0" rtl="0" algn="l">
              <a:lnSpc>
                <a:spcPct val="100000"/>
              </a:lnSpc>
              <a:spcBef>
                <a:spcPts val="1000"/>
              </a:spcBef>
              <a:spcAft>
                <a:spcPts val="0"/>
              </a:spcAft>
              <a:buSzPts val="2933"/>
              <a:buChar char="●"/>
            </a:pPr>
            <a:r>
              <a:rPr lang="en-US" sz="2933"/>
              <a:t>250 Kč měsíčně zákonný poplatek za zájmovou činnost škole</a:t>
            </a:r>
            <a:endParaRPr sz="2933"/>
          </a:p>
          <a:p>
            <a:pPr indent="0" lvl="0" marL="0" marR="0" rtl="0" algn="l">
              <a:lnSpc>
                <a:spcPct val="100000"/>
              </a:lnSpc>
              <a:spcBef>
                <a:spcPts val="1000"/>
              </a:spcBef>
              <a:spcAft>
                <a:spcPts val="0"/>
              </a:spcAft>
              <a:buNone/>
            </a:pPr>
            <a:r>
              <a:t/>
            </a:r>
            <a:endParaRPr sz="2933"/>
          </a:p>
          <a:p>
            <a:pPr indent="0" lvl="0" marL="0" marR="0" rtl="0" algn="l">
              <a:lnSpc>
                <a:spcPct val="100000"/>
              </a:lnSpc>
              <a:spcBef>
                <a:spcPts val="1000"/>
              </a:spcBef>
              <a:spcAft>
                <a:spcPts val="0"/>
              </a:spcAft>
              <a:buNone/>
            </a:pPr>
            <a:r>
              <a:rPr lang="en-US" sz="2933" u="sng">
                <a:solidFill>
                  <a:schemeClr val="hlink"/>
                </a:solidFill>
                <a:hlinkClick r:id="rId3"/>
              </a:rPr>
              <a:t>https://montessoricesta.cz/co-nabizime-monteklub/</a:t>
            </a:r>
            <a:endParaRPr sz="2933"/>
          </a:p>
          <a:p>
            <a:pPr indent="0" lvl="0" marL="0" marR="0" rtl="0" algn="r">
              <a:lnSpc>
                <a:spcPct val="100000"/>
              </a:lnSpc>
              <a:spcBef>
                <a:spcPts val="1000"/>
              </a:spcBef>
              <a:spcAft>
                <a:spcPts val="0"/>
              </a:spcAft>
              <a:buNone/>
            </a:pPr>
            <a:r>
              <a:t/>
            </a:r>
            <a:endParaRPr sz="2933"/>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49" name="Shape 149"/>
        <p:cNvGrpSpPr/>
        <p:nvPr/>
      </p:nvGrpSpPr>
      <p:grpSpPr>
        <a:xfrm>
          <a:off x="0" y="0"/>
          <a:ext cx="0" cy="0"/>
          <a:chOff x="0" y="0"/>
          <a:chExt cx="0" cy="0"/>
        </a:xfrm>
      </p:grpSpPr>
      <p:sp>
        <p:nvSpPr>
          <p:cNvPr id="150" name="Google Shape;150;p29"/>
          <p:cNvSpPr txBox="1"/>
          <p:nvPr>
            <p:ph type="title"/>
          </p:nvPr>
        </p:nvSpPr>
        <p:spPr>
          <a:xfrm>
            <a:off x="304800" y="408225"/>
            <a:ext cx="9628500" cy="10110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Spolek rodičů Montessori cesta</a:t>
            </a:r>
            <a:endParaRPr b="1" sz="3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2400"/>
          </a:p>
        </p:txBody>
      </p:sp>
      <p:sp>
        <p:nvSpPr>
          <p:cNvPr id="151" name="Google Shape;151;p29"/>
          <p:cNvSpPr txBox="1"/>
          <p:nvPr>
            <p:ph idx="1" type="body"/>
          </p:nvPr>
        </p:nvSpPr>
        <p:spPr>
          <a:xfrm>
            <a:off x="269950" y="1516225"/>
            <a:ext cx="9620100" cy="6006600"/>
          </a:xfrm>
          <a:prstGeom prst="rect">
            <a:avLst/>
          </a:prstGeom>
        </p:spPr>
        <p:txBody>
          <a:bodyPr anchorCtr="0" anchor="t" bIns="38100" lIns="38100" spcFirstLastPara="1" rIns="38100" wrap="square" tIns="38100">
            <a:noAutofit/>
          </a:bodyPr>
          <a:lstStyle/>
          <a:p>
            <a:pPr indent="-381000" lvl="0" marL="457200" rtl="0" algn="l">
              <a:spcBef>
                <a:spcPts val="0"/>
              </a:spcBef>
              <a:spcAft>
                <a:spcPts val="0"/>
              </a:spcAft>
              <a:buClr>
                <a:schemeClr val="dk1"/>
              </a:buClr>
              <a:buSzPts val="2400"/>
              <a:buChar char="●"/>
            </a:pPr>
            <a:r>
              <a:rPr lang="en-US" sz="2400">
                <a:solidFill>
                  <a:schemeClr val="dk1"/>
                </a:solidFill>
              </a:rPr>
              <a:t>spolek Montessori cesta vedou rodiče prostřednictvím výboru spolku - schází se 1x měsíčně</a:t>
            </a:r>
            <a:endParaRPr sz="2400">
              <a:solidFill>
                <a:schemeClr val="dk1"/>
              </a:solidFill>
            </a:endParaRPr>
          </a:p>
          <a:p>
            <a:pPr indent="-381000" lvl="0" marL="457200" rtl="0" algn="l">
              <a:spcBef>
                <a:spcPts val="1000"/>
              </a:spcBef>
              <a:spcAft>
                <a:spcPts val="0"/>
              </a:spcAft>
              <a:buClr>
                <a:schemeClr val="dk1"/>
              </a:buClr>
              <a:buSzPts val="2400"/>
              <a:buChar char="●"/>
            </a:pPr>
            <a:r>
              <a:rPr lang="en-US" sz="2400">
                <a:solidFill>
                  <a:schemeClr val="dk1"/>
                </a:solidFill>
              </a:rPr>
              <a:t>každá třída má ve výboru dva zvolené delegáty</a:t>
            </a:r>
            <a:endParaRPr sz="2400">
              <a:solidFill>
                <a:schemeClr val="dk1"/>
              </a:solidFill>
            </a:endParaRPr>
          </a:p>
          <a:p>
            <a:pPr indent="-381000" lvl="0" marL="457200" rtl="0" algn="l">
              <a:spcBef>
                <a:spcPts val="1000"/>
              </a:spcBef>
              <a:spcAft>
                <a:spcPts val="0"/>
              </a:spcAft>
              <a:buClr>
                <a:schemeClr val="dk1"/>
              </a:buClr>
              <a:buSzPts val="2400"/>
              <a:buChar char="●"/>
            </a:pPr>
            <a:r>
              <a:rPr lang="en-US" sz="2400">
                <a:solidFill>
                  <a:schemeClr val="dk1"/>
                </a:solidFill>
              </a:rPr>
              <a:t>hlavním posláním je zastřešit nadstavbové aktivity školy, zajišťovat mimoškolní akce a nadstandardní vybavení prostor </a:t>
            </a:r>
            <a:endParaRPr sz="2400"/>
          </a:p>
          <a:p>
            <a:pPr indent="-203200" lvl="0" marL="381000" marR="0" rtl="0" algn="l">
              <a:lnSpc>
                <a:spcPct val="100000"/>
              </a:lnSpc>
              <a:spcBef>
                <a:spcPts val="1000"/>
              </a:spcBef>
              <a:spcAft>
                <a:spcPts val="0"/>
              </a:spcAft>
              <a:buClr>
                <a:srgbClr val="000000"/>
              </a:buClr>
              <a:buSzPts val="2400"/>
              <a:buChar char="●"/>
            </a:pPr>
            <a:r>
              <a:rPr lang="en-US" sz="2400">
                <a:solidFill>
                  <a:srgbClr val="000000"/>
                </a:solidFill>
                <a:latin typeface="Arial"/>
                <a:ea typeface="Arial"/>
                <a:cs typeface="Arial"/>
                <a:sym typeface="Arial"/>
              </a:rPr>
              <a:t>měsíční příspěvek </a:t>
            </a:r>
            <a:r>
              <a:rPr lang="en-US" sz="2400"/>
              <a:t>slouží</a:t>
            </a:r>
            <a:endParaRPr sz="2400"/>
          </a:p>
          <a:p>
            <a:pPr indent="-165100" lvl="1" marL="762000" marR="0" rtl="0" algn="l">
              <a:lnSpc>
                <a:spcPct val="100000"/>
              </a:lnSpc>
              <a:spcBef>
                <a:spcPts val="1000"/>
              </a:spcBef>
              <a:spcAft>
                <a:spcPts val="0"/>
              </a:spcAft>
              <a:buClr>
                <a:srgbClr val="000000"/>
              </a:buClr>
              <a:buSzPts val="1800"/>
              <a:buChar char="○"/>
            </a:pPr>
            <a:r>
              <a:rPr lang="en-US" sz="1800"/>
              <a:t>k úhradě pomůcek, materiálu na jejich výrobu, vstupům na kulturní akce a podpoře projektů</a:t>
            </a:r>
            <a:endParaRPr sz="1800"/>
          </a:p>
          <a:p>
            <a:pPr indent="-165100" lvl="1" marL="762000" marR="0" rtl="0" algn="l">
              <a:lnSpc>
                <a:spcPct val="100000"/>
              </a:lnSpc>
              <a:spcBef>
                <a:spcPts val="1000"/>
              </a:spcBef>
              <a:spcAft>
                <a:spcPts val="0"/>
              </a:spcAft>
              <a:buClr>
                <a:srgbClr val="000000"/>
              </a:buClr>
              <a:buSzPts val="1800"/>
              <a:buChar char="○"/>
            </a:pPr>
            <a:r>
              <a:rPr lang="en-US" sz="1800"/>
              <a:t> </a:t>
            </a:r>
            <a:r>
              <a:rPr lang="en-US" sz="1800">
                <a:solidFill>
                  <a:schemeClr val="dk1"/>
                </a:solidFill>
              </a:rPr>
              <a:t>na 2.stupni pro pedagogy specialisty, popř.</a:t>
            </a:r>
            <a:r>
              <a:rPr lang="en-US" sz="1800"/>
              <a:t>asistentky ve třídách, rodilého mluvčího </a:t>
            </a:r>
            <a:endParaRPr sz="1800"/>
          </a:p>
          <a:p>
            <a:pPr indent="-165100" lvl="1" marL="762000" marR="0" rtl="0" algn="l">
              <a:lnSpc>
                <a:spcPct val="100000"/>
              </a:lnSpc>
              <a:spcBef>
                <a:spcPts val="1000"/>
              </a:spcBef>
              <a:spcAft>
                <a:spcPts val="0"/>
              </a:spcAft>
              <a:buClr>
                <a:srgbClr val="000000"/>
              </a:buClr>
              <a:buSzPts val="1800"/>
              <a:buChar char="○"/>
            </a:pPr>
            <a:r>
              <a:rPr lang="en-US" sz="1800"/>
              <a:t>k  platbě za angličtinu pro 1. a 2. ročník</a:t>
            </a:r>
            <a:endParaRPr sz="1800"/>
          </a:p>
          <a:p>
            <a:pPr indent="-165100" lvl="1" marL="762000" marR="0" rtl="0" algn="l">
              <a:lnSpc>
                <a:spcPct val="100000"/>
              </a:lnSpc>
              <a:spcBef>
                <a:spcPts val="1000"/>
              </a:spcBef>
              <a:spcAft>
                <a:spcPts val="0"/>
              </a:spcAft>
              <a:buClr>
                <a:srgbClr val="000000"/>
              </a:buClr>
              <a:buSzPts val="1800"/>
              <a:buChar char="○"/>
            </a:pPr>
            <a:r>
              <a:rPr lang="en-US" sz="1800"/>
              <a:t>na platbu učitelům za  odpolední školu</a:t>
            </a:r>
            <a:endParaRPr sz="1800"/>
          </a:p>
          <a:p>
            <a:pPr indent="-203200" lvl="0" marL="381000" marR="0" rtl="0" algn="l">
              <a:lnSpc>
                <a:spcPct val="100000"/>
              </a:lnSpc>
              <a:spcBef>
                <a:spcPts val="1000"/>
              </a:spcBef>
              <a:spcAft>
                <a:spcPts val="0"/>
              </a:spcAft>
              <a:buClr>
                <a:srgbClr val="000000"/>
              </a:buClr>
              <a:buSzPts val="2400"/>
              <a:buChar char="●"/>
            </a:pPr>
            <a:r>
              <a:rPr lang="en-US" sz="2400"/>
              <a:t>přehled </a:t>
            </a:r>
            <a:r>
              <a:rPr lang="en-US" sz="2400">
                <a:solidFill>
                  <a:srgbClr val="000000"/>
                </a:solidFill>
                <a:latin typeface="Arial"/>
                <a:ea typeface="Arial"/>
                <a:cs typeface="Arial"/>
                <a:sym typeface="Arial"/>
              </a:rPr>
              <a:t>účetnictví </a:t>
            </a:r>
            <a:r>
              <a:rPr lang="en-US" sz="2400"/>
              <a:t>měsíčně zasílán </a:t>
            </a:r>
            <a:endParaRPr sz="2400"/>
          </a:p>
          <a:p>
            <a:pPr indent="-203200" lvl="0" marL="381000" marR="0" rtl="0" algn="l">
              <a:lnSpc>
                <a:spcPct val="100000"/>
              </a:lnSpc>
              <a:spcBef>
                <a:spcPts val="1000"/>
              </a:spcBef>
              <a:spcAft>
                <a:spcPts val="0"/>
              </a:spcAft>
              <a:buClr>
                <a:srgbClr val="000000"/>
              </a:buClr>
              <a:buSzPts val="2400"/>
              <a:buChar char="●"/>
            </a:pPr>
            <a:r>
              <a:rPr lang="en-US" sz="2400"/>
              <a:t>výše příspěvku je 1600 Kč/měsíc - 10 x 1600</a:t>
            </a:r>
            <a:endParaRPr sz="2400"/>
          </a:p>
          <a:p>
            <a:pPr indent="-203200" lvl="0" marL="381000" marR="0" rtl="0" algn="l">
              <a:lnSpc>
                <a:spcPct val="100000"/>
              </a:lnSpc>
              <a:spcBef>
                <a:spcPts val="1000"/>
              </a:spcBef>
              <a:spcAft>
                <a:spcPts val="0"/>
              </a:spcAft>
              <a:buClr>
                <a:srgbClr val="000000"/>
              </a:buClr>
              <a:buSzPts val="2400"/>
              <a:buChar char="●"/>
            </a:pPr>
            <a:r>
              <a:rPr lang="en-US" sz="2400"/>
              <a:t>vstupní příspěvek pro nové rodiče je 2000 Kč</a:t>
            </a:r>
            <a:endParaRPr sz="2400"/>
          </a:p>
          <a:p>
            <a:pPr indent="0" lvl="0" marL="0" marR="0" rtl="0" algn="l">
              <a:lnSpc>
                <a:spcPct val="100000"/>
              </a:lnSpc>
              <a:spcBef>
                <a:spcPts val="1000"/>
              </a:spcBef>
              <a:spcAft>
                <a:spcPts val="0"/>
              </a:spcAft>
              <a:buNone/>
            </a:pPr>
            <a:r>
              <a:t/>
            </a:r>
            <a:endParaRPr sz="2666">
              <a:solidFill>
                <a:srgbClr val="000000"/>
              </a:solidFill>
              <a:latin typeface="Arial"/>
              <a:ea typeface="Arial"/>
              <a:cs typeface="Arial"/>
              <a:sym typeface="Arial"/>
            </a:endParaRPr>
          </a:p>
          <a:p>
            <a:pPr indent="0" lvl="0" marL="457200" marR="0" rtl="0" algn="l">
              <a:lnSpc>
                <a:spcPct val="100000"/>
              </a:lnSpc>
              <a:spcBef>
                <a:spcPts val="0"/>
              </a:spcBef>
              <a:spcAft>
                <a:spcPts val="0"/>
              </a:spcAft>
              <a:buNone/>
            </a:pPr>
            <a:r>
              <a:t/>
            </a:r>
            <a:endParaRPr sz="2666">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55" name="Shape 155"/>
        <p:cNvGrpSpPr/>
        <p:nvPr/>
      </p:nvGrpSpPr>
      <p:grpSpPr>
        <a:xfrm>
          <a:off x="0" y="0"/>
          <a:ext cx="0" cy="0"/>
          <a:chOff x="0" y="0"/>
          <a:chExt cx="0" cy="0"/>
        </a:xfrm>
      </p:grpSpPr>
      <p:sp>
        <p:nvSpPr>
          <p:cNvPr id="156" name="Google Shape;156;p30"/>
          <p:cNvSpPr txBox="1"/>
          <p:nvPr>
            <p:ph type="title"/>
          </p:nvPr>
        </p:nvSpPr>
        <p:spPr>
          <a:xfrm>
            <a:off x="304800" y="406400"/>
            <a:ext cx="9090300" cy="10086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Kroužky</a:t>
            </a:r>
            <a:endParaRPr b="1" sz="4800">
              <a:solidFill>
                <a:srgbClr val="000000"/>
              </a:solidFill>
            </a:endParaRPr>
          </a:p>
        </p:txBody>
      </p:sp>
      <p:sp>
        <p:nvSpPr>
          <p:cNvPr id="157" name="Google Shape;157;p30"/>
          <p:cNvSpPr txBox="1"/>
          <p:nvPr>
            <p:ph idx="1" type="body"/>
          </p:nvPr>
        </p:nvSpPr>
        <p:spPr>
          <a:xfrm>
            <a:off x="576575" y="1164625"/>
            <a:ext cx="4021200" cy="5832900"/>
          </a:xfrm>
          <a:prstGeom prst="rect">
            <a:avLst/>
          </a:prstGeom>
        </p:spPr>
        <p:txBody>
          <a:bodyPr anchorCtr="0" anchor="t" bIns="38100" lIns="38100" spcFirstLastPara="1" rIns="38100" wrap="square" tIns="38100">
            <a:noAutofit/>
          </a:bodyPr>
          <a:lstStyle/>
          <a:p>
            <a:pPr indent="-237066" lvl="0" marL="381000" marR="0" rtl="0" algn="l">
              <a:lnSpc>
                <a:spcPct val="100000"/>
              </a:lnSpc>
              <a:spcBef>
                <a:spcPts val="0"/>
              </a:spcBef>
              <a:spcAft>
                <a:spcPts val="0"/>
              </a:spcAft>
              <a:buClr>
                <a:srgbClr val="000000"/>
              </a:buClr>
              <a:buSzPts val="2933"/>
              <a:buChar char="●"/>
            </a:pPr>
            <a:r>
              <a:rPr lang="en-US" sz="2933">
                <a:solidFill>
                  <a:srgbClr val="000000"/>
                </a:solidFill>
                <a:latin typeface="Arial"/>
                <a:ea typeface="Arial"/>
                <a:cs typeface="Arial"/>
                <a:sym typeface="Arial"/>
              </a:rPr>
              <a:t>angličtina, němčina</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solidFill>
                  <a:srgbClr val="000000"/>
                </a:solidFill>
                <a:latin typeface="Arial"/>
                <a:ea typeface="Arial"/>
                <a:cs typeface="Arial"/>
                <a:sym typeface="Arial"/>
              </a:rPr>
              <a:t>výtvarný klub </a:t>
            </a:r>
            <a:r>
              <a:rPr lang="en-US" sz="2933"/>
              <a:t>s</a:t>
            </a:r>
            <a:r>
              <a:rPr lang="en-US" sz="2933">
                <a:solidFill>
                  <a:srgbClr val="000000"/>
                </a:solidFill>
                <a:latin typeface="Arial"/>
                <a:ea typeface="Arial"/>
                <a:cs typeface="Arial"/>
                <a:sym typeface="Arial"/>
              </a:rPr>
              <a:t> keramikou</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t>programování</a:t>
            </a:r>
            <a:endParaRPr sz="2933"/>
          </a:p>
          <a:p>
            <a:pPr indent="-237066" lvl="0" marL="381000" marR="0" rtl="0" algn="l">
              <a:lnSpc>
                <a:spcPct val="100000"/>
              </a:lnSpc>
              <a:spcBef>
                <a:spcPts val="0"/>
              </a:spcBef>
              <a:spcAft>
                <a:spcPts val="0"/>
              </a:spcAft>
              <a:buClr>
                <a:srgbClr val="000000"/>
              </a:buClr>
              <a:buSzPts val="2933"/>
              <a:buChar char="●"/>
            </a:pPr>
            <a:r>
              <a:rPr lang="en-US" sz="2933">
                <a:solidFill>
                  <a:srgbClr val="000000"/>
                </a:solidFill>
                <a:latin typeface="Arial"/>
                <a:ea typeface="Arial"/>
                <a:cs typeface="Arial"/>
                <a:sym typeface="Arial"/>
              </a:rPr>
              <a:t>florbal, fotbal</a:t>
            </a:r>
            <a:r>
              <a:rPr lang="en-US" sz="2933"/>
              <a:t>, míčové hry</a:t>
            </a:r>
            <a:endParaRPr sz="2933">
              <a:solidFill>
                <a:srgbClr val="000000"/>
              </a:solidFill>
              <a:latin typeface="Arial"/>
              <a:ea typeface="Arial"/>
              <a:cs typeface="Arial"/>
              <a:sym typeface="Arial"/>
            </a:endParaRPr>
          </a:p>
          <a:p>
            <a:pPr indent="-237066" lvl="0" marL="381000" marR="0" rtl="0" algn="l">
              <a:lnSpc>
                <a:spcPct val="100000"/>
              </a:lnSpc>
              <a:spcBef>
                <a:spcPts val="0"/>
              </a:spcBef>
              <a:spcAft>
                <a:spcPts val="0"/>
              </a:spcAft>
              <a:buClr>
                <a:srgbClr val="000000"/>
              </a:buClr>
              <a:buSzPts val="2933"/>
              <a:buChar char="●"/>
            </a:pPr>
            <a:r>
              <a:rPr lang="en-US" sz="2933"/>
              <a:t>malý kutil</a:t>
            </a:r>
            <a:endParaRPr sz="2933"/>
          </a:p>
          <a:p>
            <a:pPr indent="-237066" lvl="0" marL="381000" marR="0" rtl="0" algn="l">
              <a:lnSpc>
                <a:spcPct val="100000"/>
              </a:lnSpc>
              <a:spcBef>
                <a:spcPts val="0"/>
              </a:spcBef>
              <a:spcAft>
                <a:spcPts val="0"/>
              </a:spcAft>
              <a:buClr>
                <a:srgbClr val="000000"/>
              </a:buClr>
              <a:buSzPts val="2933"/>
              <a:buChar char="●"/>
            </a:pPr>
            <a:r>
              <a:rPr lang="en-US" sz="2933"/>
              <a:t>rukodělky</a:t>
            </a:r>
            <a:endParaRPr sz="2933"/>
          </a:p>
          <a:p>
            <a:pPr indent="-237066" lvl="0" marL="381000" marR="0" rtl="0" algn="l">
              <a:lnSpc>
                <a:spcPct val="100000"/>
              </a:lnSpc>
              <a:spcBef>
                <a:spcPts val="0"/>
              </a:spcBef>
              <a:spcAft>
                <a:spcPts val="0"/>
              </a:spcAft>
              <a:buClr>
                <a:srgbClr val="000000"/>
              </a:buClr>
              <a:buSzPts val="2933"/>
              <a:buChar char="●"/>
            </a:pPr>
            <a:r>
              <a:rPr lang="en-US" sz="2933"/>
              <a:t>žonglování</a:t>
            </a:r>
            <a:endParaRPr sz="2933"/>
          </a:p>
          <a:p>
            <a:pPr indent="-237066" lvl="0" marL="381000" marR="0" rtl="0" algn="l">
              <a:lnSpc>
                <a:spcPct val="100000"/>
              </a:lnSpc>
              <a:spcBef>
                <a:spcPts val="0"/>
              </a:spcBef>
              <a:spcAft>
                <a:spcPts val="0"/>
              </a:spcAft>
              <a:buClr>
                <a:srgbClr val="000000"/>
              </a:buClr>
              <a:buSzPts val="2933"/>
              <a:buChar char="●"/>
            </a:pPr>
            <a:r>
              <a:rPr lang="en-US" sz="2933"/>
              <a:t>tanec</a:t>
            </a:r>
            <a:endParaRPr sz="2933"/>
          </a:p>
          <a:p>
            <a:pPr indent="-237066" lvl="0" marL="381000" marR="0" rtl="0" algn="l">
              <a:lnSpc>
                <a:spcPct val="100000"/>
              </a:lnSpc>
              <a:spcBef>
                <a:spcPts val="0"/>
              </a:spcBef>
              <a:spcAft>
                <a:spcPts val="0"/>
              </a:spcAft>
              <a:buClr>
                <a:srgbClr val="000000"/>
              </a:buClr>
              <a:buSzPts val="2933"/>
              <a:buChar char="●"/>
            </a:pPr>
            <a:r>
              <a:rPr lang="en-US" sz="2933"/>
              <a:t>jóga, rehabilitační cvičení</a:t>
            </a:r>
            <a:endParaRPr sz="2933"/>
          </a:p>
          <a:p>
            <a:pPr indent="-237066" lvl="0" marL="381000" marR="0" rtl="0" algn="l">
              <a:lnSpc>
                <a:spcPct val="100000"/>
              </a:lnSpc>
              <a:spcBef>
                <a:spcPts val="0"/>
              </a:spcBef>
              <a:spcAft>
                <a:spcPts val="0"/>
              </a:spcAft>
              <a:buClr>
                <a:srgbClr val="000000"/>
              </a:buClr>
              <a:buSzPts val="2933"/>
              <a:buChar char="●"/>
            </a:pPr>
            <a:r>
              <a:rPr lang="en-US" sz="2933"/>
              <a:t>zdravé vaření</a:t>
            </a:r>
            <a:endParaRPr sz="2933"/>
          </a:p>
          <a:p>
            <a:pPr indent="-237066" lvl="0" marL="381000" marR="0" rtl="0" algn="l">
              <a:lnSpc>
                <a:spcPct val="100000"/>
              </a:lnSpc>
              <a:spcBef>
                <a:spcPts val="0"/>
              </a:spcBef>
              <a:spcAft>
                <a:spcPts val="0"/>
              </a:spcAft>
              <a:buClr>
                <a:srgbClr val="000000"/>
              </a:buClr>
              <a:buSzPts val="2933"/>
              <a:buChar char="●"/>
            </a:pPr>
            <a:r>
              <a:rPr lang="en-US" sz="2933"/>
              <a:t>včelaři ...</a:t>
            </a:r>
            <a:endParaRPr sz="2933"/>
          </a:p>
        </p:txBody>
      </p:sp>
      <p:sp>
        <p:nvSpPr>
          <p:cNvPr id="158" name="Google Shape;158;p30"/>
          <p:cNvSpPr txBox="1"/>
          <p:nvPr/>
        </p:nvSpPr>
        <p:spPr>
          <a:xfrm>
            <a:off x="6045450" y="2002200"/>
            <a:ext cx="33495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800" u="sng">
                <a:solidFill>
                  <a:schemeClr val="hlink"/>
                </a:solidFill>
                <a:hlinkClick r:id="rId3"/>
              </a:rPr>
              <a:t>https://montessoricesta.cz/co-nabizime-krouzky/</a:t>
            </a:r>
            <a:endParaRPr sz="28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62" name="Shape 162"/>
        <p:cNvGrpSpPr/>
        <p:nvPr/>
      </p:nvGrpSpPr>
      <p:grpSpPr>
        <a:xfrm>
          <a:off x="0" y="0"/>
          <a:ext cx="0" cy="0"/>
          <a:chOff x="0" y="0"/>
          <a:chExt cx="0" cy="0"/>
        </a:xfrm>
      </p:grpSpPr>
      <p:sp>
        <p:nvSpPr>
          <p:cNvPr id="163" name="Google Shape;163;p31"/>
          <p:cNvSpPr txBox="1"/>
          <p:nvPr>
            <p:ph type="title"/>
          </p:nvPr>
        </p:nvSpPr>
        <p:spPr>
          <a:xfrm>
            <a:off x="304800" y="406400"/>
            <a:ext cx="9090300" cy="10086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t>Příměstské tábory</a:t>
            </a:r>
            <a:endParaRPr b="1" sz="4800">
              <a:solidFill>
                <a:srgbClr val="000000"/>
              </a:solidFill>
            </a:endParaRPr>
          </a:p>
        </p:txBody>
      </p:sp>
      <p:sp>
        <p:nvSpPr>
          <p:cNvPr id="164" name="Google Shape;164;p31"/>
          <p:cNvSpPr txBox="1"/>
          <p:nvPr>
            <p:ph idx="1" type="body"/>
          </p:nvPr>
        </p:nvSpPr>
        <p:spPr>
          <a:xfrm>
            <a:off x="576575" y="1671725"/>
            <a:ext cx="8818500" cy="5325900"/>
          </a:xfrm>
          <a:prstGeom prst="rect">
            <a:avLst/>
          </a:prstGeom>
        </p:spPr>
        <p:txBody>
          <a:bodyPr anchorCtr="0" anchor="t" bIns="38100" lIns="38100" spcFirstLastPara="1" rIns="38100" wrap="square" tIns="38100">
            <a:noAutofit/>
          </a:bodyPr>
          <a:lstStyle/>
          <a:p>
            <a:pPr indent="-237066" lvl="0" marL="381000" marR="0" rtl="0" algn="l">
              <a:lnSpc>
                <a:spcPct val="100000"/>
              </a:lnSpc>
              <a:spcBef>
                <a:spcPts val="0"/>
              </a:spcBef>
              <a:spcAft>
                <a:spcPts val="0"/>
              </a:spcAft>
              <a:buClr>
                <a:srgbClr val="000000"/>
              </a:buClr>
              <a:buSzPts val="2933"/>
              <a:buChar char="●"/>
            </a:pPr>
            <a:r>
              <a:rPr lang="en-US" sz="2933"/>
              <a:t>angličtina a projekty</a:t>
            </a:r>
            <a:endParaRPr sz="2933"/>
          </a:p>
          <a:p>
            <a:pPr indent="-237066" lvl="0" marL="381000" marR="0" rtl="0" algn="l">
              <a:lnSpc>
                <a:spcPct val="100000"/>
              </a:lnSpc>
              <a:spcBef>
                <a:spcPts val="0"/>
              </a:spcBef>
              <a:spcAft>
                <a:spcPts val="0"/>
              </a:spcAft>
              <a:buClr>
                <a:srgbClr val="000000"/>
              </a:buClr>
              <a:buSzPts val="2933"/>
              <a:buChar char="●"/>
            </a:pPr>
            <a:r>
              <a:rPr lang="en-US" sz="2933"/>
              <a:t>malý přírodovědec</a:t>
            </a:r>
            <a:endParaRPr sz="2933"/>
          </a:p>
          <a:p>
            <a:pPr indent="-237066" lvl="0" marL="381000" marR="0" rtl="0" algn="l">
              <a:lnSpc>
                <a:spcPct val="100000"/>
              </a:lnSpc>
              <a:spcBef>
                <a:spcPts val="0"/>
              </a:spcBef>
              <a:spcAft>
                <a:spcPts val="0"/>
              </a:spcAft>
              <a:buClr>
                <a:srgbClr val="000000"/>
              </a:buClr>
              <a:buSzPts val="2933"/>
              <a:buChar char="●"/>
            </a:pPr>
            <a:r>
              <a:rPr lang="en-US" sz="2933"/>
              <a:t>malý chemik</a:t>
            </a:r>
            <a:endParaRPr sz="2933"/>
          </a:p>
          <a:p>
            <a:pPr indent="-237066" lvl="0" marL="381000" marR="0" rtl="0" algn="l">
              <a:lnSpc>
                <a:spcPct val="100000"/>
              </a:lnSpc>
              <a:spcBef>
                <a:spcPts val="0"/>
              </a:spcBef>
              <a:spcAft>
                <a:spcPts val="0"/>
              </a:spcAft>
              <a:buClr>
                <a:srgbClr val="000000"/>
              </a:buClr>
              <a:buSzPts val="2933"/>
              <a:buChar char="●"/>
            </a:pPr>
            <a:r>
              <a:rPr lang="en-US" sz="2933"/>
              <a:t>přírodovědný tábor</a:t>
            </a:r>
            <a:endParaRPr sz="2933"/>
          </a:p>
          <a:p>
            <a:pPr indent="-237066" lvl="0" marL="381000" marR="0" rtl="0" algn="l">
              <a:lnSpc>
                <a:spcPct val="100000"/>
              </a:lnSpc>
              <a:spcBef>
                <a:spcPts val="0"/>
              </a:spcBef>
              <a:spcAft>
                <a:spcPts val="0"/>
              </a:spcAft>
              <a:buClr>
                <a:srgbClr val="000000"/>
              </a:buClr>
              <a:buSzPts val="2933"/>
              <a:buChar char="●"/>
            </a:pPr>
            <a:r>
              <a:rPr lang="en-US" sz="2933"/>
              <a:t>zdravé vaření</a:t>
            </a:r>
            <a:endParaRPr sz="2933"/>
          </a:p>
          <a:p>
            <a:pPr indent="-237066" lvl="0" marL="381000" marR="0" rtl="0" algn="l">
              <a:lnSpc>
                <a:spcPct val="100000"/>
              </a:lnSpc>
              <a:spcBef>
                <a:spcPts val="0"/>
              </a:spcBef>
              <a:spcAft>
                <a:spcPts val="0"/>
              </a:spcAft>
              <a:buClr>
                <a:srgbClr val="000000"/>
              </a:buClr>
              <a:buSzPts val="2933"/>
              <a:buChar char="●"/>
            </a:pPr>
            <a:r>
              <a:rPr lang="en-US" sz="2933"/>
              <a:t>výtvarný tábor</a:t>
            </a:r>
            <a:endParaRPr sz="2933"/>
          </a:p>
          <a:p>
            <a:pPr indent="-237066" lvl="0" marL="381000" marR="0" rtl="0" algn="l">
              <a:lnSpc>
                <a:spcPct val="100000"/>
              </a:lnSpc>
              <a:spcBef>
                <a:spcPts val="0"/>
              </a:spcBef>
              <a:spcAft>
                <a:spcPts val="0"/>
              </a:spcAft>
              <a:buClr>
                <a:srgbClr val="000000"/>
              </a:buClr>
              <a:buSzPts val="2933"/>
              <a:buChar char="●"/>
            </a:pPr>
            <a:r>
              <a:rPr lang="en-US" sz="2933"/>
              <a:t>rukodělný tábor</a:t>
            </a:r>
            <a:endParaRPr sz="2933"/>
          </a:p>
          <a:p>
            <a:pPr indent="-237066" lvl="0" marL="381000" marR="0" rtl="0" algn="l">
              <a:lnSpc>
                <a:spcPct val="100000"/>
              </a:lnSpc>
              <a:spcBef>
                <a:spcPts val="0"/>
              </a:spcBef>
              <a:spcAft>
                <a:spcPts val="0"/>
              </a:spcAft>
              <a:buClr>
                <a:srgbClr val="000000"/>
              </a:buClr>
              <a:buSzPts val="2933"/>
              <a:buChar char="●"/>
            </a:pPr>
            <a:r>
              <a:rPr lang="en-US" sz="2933"/>
              <a:t>atd.</a:t>
            </a:r>
            <a:endParaRPr sz="2933"/>
          </a:p>
          <a:p>
            <a:pPr indent="0" lvl="0" marL="0" marR="0" rtl="0" algn="l">
              <a:lnSpc>
                <a:spcPct val="100000"/>
              </a:lnSpc>
              <a:spcBef>
                <a:spcPts val="0"/>
              </a:spcBef>
              <a:spcAft>
                <a:spcPts val="0"/>
              </a:spcAft>
              <a:buNone/>
            </a:pPr>
            <a:r>
              <a:t/>
            </a:r>
            <a:endParaRPr sz="2933"/>
          </a:p>
          <a:p>
            <a:pPr indent="0" lvl="0" marL="0" marR="0" rtl="0" algn="l">
              <a:lnSpc>
                <a:spcPct val="100000"/>
              </a:lnSpc>
              <a:spcBef>
                <a:spcPts val="0"/>
              </a:spcBef>
              <a:spcAft>
                <a:spcPts val="0"/>
              </a:spcAft>
              <a:buNone/>
            </a:pPr>
            <a:r>
              <a:rPr lang="en-US" sz="2933"/>
              <a:t>Výběr táborů je každý rok jiný, podle zájmu a  nabídky lektorů.</a:t>
            </a:r>
            <a:endParaRPr sz="2933"/>
          </a:p>
          <a:p>
            <a:pPr indent="0" lvl="0" marL="381000" marR="0" rtl="0" algn="l">
              <a:lnSpc>
                <a:spcPct val="100000"/>
              </a:lnSpc>
              <a:spcBef>
                <a:spcPts val="0"/>
              </a:spcBef>
              <a:spcAft>
                <a:spcPts val="0"/>
              </a:spcAft>
              <a:buNone/>
            </a:pPr>
            <a:r>
              <a:t/>
            </a:r>
            <a:endParaRPr sz="2933"/>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68" name="Shape 168"/>
        <p:cNvGrpSpPr/>
        <p:nvPr/>
      </p:nvGrpSpPr>
      <p:grpSpPr>
        <a:xfrm>
          <a:off x="0" y="0"/>
          <a:ext cx="0" cy="0"/>
          <a:chOff x="0" y="0"/>
          <a:chExt cx="0" cy="0"/>
        </a:xfrm>
      </p:grpSpPr>
      <p:sp>
        <p:nvSpPr>
          <p:cNvPr id="169" name="Google Shape;169;p32"/>
          <p:cNvSpPr txBox="1"/>
          <p:nvPr>
            <p:ph type="title"/>
          </p:nvPr>
        </p:nvSpPr>
        <p:spPr>
          <a:xfrm>
            <a:off x="304800" y="699800"/>
            <a:ext cx="9550500" cy="235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US" sz="4800"/>
              <a:t>Výroční zpráva spolku Montessori cesta z.s. za loňský školní rok</a:t>
            </a:r>
            <a:endParaRPr b="1" sz="4800"/>
          </a:p>
        </p:txBody>
      </p:sp>
      <p:sp>
        <p:nvSpPr>
          <p:cNvPr id="170" name="Google Shape;170;p32"/>
          <p:cNvSpPr txBox="1"/>
          <p:nvPr>
            <p:ph idx="1" type="body"/>
          </p:nvPr>
        </p:nvSpPr>
        <p:spPr>
          <a:xfrm>
            <a:off x="0" y="3371350"/>
            <a:ext cx="9550500" cy="141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US" u="sng">
                <a:solidFill>
                  <a:schemeClr val="hlink"/>
                </a:solidFill>
                <a:hlinkClick r:id="rId3"/>
              </a:rPr>
              <a:t>Výroční zpráva Montessori cesta z.s. 2019/20</a:t>
            </a:r>
            <a:endParaRPr>
              <a:solidFill>
                <a:srgbClr val="FF0000"/>
              </a:solidFill>
            </a:endParaRPr>
          </a:p>
          <a:p>
            <a:pPr indent="0" lvl="0" marL="0" rtl="0" algn="ctr">
              <a:spcBef>
                <a:spcPts val="0"/>
              </a:spcBef>
              <a:spcAft>
                <a:spcPts val="0"/>
              </a:spcAft>
              <a:buNone/>
            </a:pPr>
            <a:r>
              <a:t/>
            </a:r>
            <a:endParaRPr>
              <a:solidFill>
                <a:srgbClr val="FF0000"/>
              </a:solidFill>
            </a:endParaRPr>
          </a:p>
          <a:p>
            <a:pPr indent="0" lvl="0" marL="0" rtl="0" algn="ctr">
              <a:spcBef>
                <a:spcPts val="0"/>
              </a:spcBef>
              <a:spcAft>
                <a:spcPts val="0"/>
              </a:spcAft>
              <a:buNone/>
            </a:pPr>
            <a:r>
              <a:rPr lang="en-US" u="sng">
                <a:solidFill>
                  <a:schemeClr val="hlink"/>
                </a:solidFill>
                <a:hlinkClick r:id="rId4"/>
              </a:rPr>
              <a:t>Výroční zpráva Montessori cesta z.s. 2018/19</a:t>
            </a:r>
            <a:endParaRPr>
              <a:solidFill>
                <a:srgbClr val="FF0000"/>
              </a:solidFill>
            </a:endParaRPr>
          </a:p>
        </p:txBody>
      </p:sp>
      <p:sp>
        <p:nvSpPr>
          <p:cNvPr id="171" name="Google Shape;171;p32"/>
          <p:cNvSpPr txBox="1"/>
          <p:nvPr/>
        </p:nvSpPr>
        <p:spPr>
          <a:xfrm>
            <a:off x="680350" y="5423425"/>
            <a:ext cx="3000000" cy="3000000"/>
          </a:xfrm>
          <a:prstGeom prst="rect">
            <a:avLst/>
          </a:prstGeom>
          <a:noFill/>
          <a:ln>
            <a:noFill/>
          </a:ln>
        </p:spPr>
        <p:txBody>
          <a:bodyPr anchorCtr="0" anchor="ctr" bIns="91425" lIns="91425" spcFirstLastPara="1" rIns="91425" wrap="square" tIns="91425">
            <a:noAutofit/>
          </a:bodyPr>
          <a:lstStyle/>
          <a:p>
            <a:pPr indent="0" lvl="0" marL="228600" marR="228600" rtl="0" algn="l">
              <a:lnSpc>
                <a:spcPct val="115000"/>
              </a:lnSpc>
              <a:spcBef>
                <a:spcPts val="1800"/>
              </a:spcBef>
              <a:spcAft>
                <a:spcPts val="0"/>
              </a:spcAft>
              <a:buNone/>
            </a:pPr>
            <a:r>
              <a:t/>
            </a:r>
            <a:endParaRPr/>
          </a:p>
          <a:p>
            <a:pPr indent="0" lvl="0" marL="228600" marR="228600" rtl="0" algn="l">
              <a:lnSpc>
                <a:spcPct val="115000"/>
              </a:lnSpc>
              <a:spcBef>
                <a:spcPts val="1800"/>
              </a:spcBef>
              <a:spcAft>
                <a:spcPts val="1800"/>
              </a:spcAft>
              <a:buNone/>
            </a:pPr>
            <a:r>
              <a:t/>
            </a:r>
            <a:endParaRPr sz="1050">
              <a:solidFill>
                <a:srgbClr val="3C4043"/>
              </a:solidFill>
              <a:highlight>
                <a:srgbClr val="FFFFFF"/>
              </a:highlight>
              <a:latin typeface="Roboto"/>
              <a:ea typeface="Roboto"/>
              <a:cs typeface="Roboto"/>
              <a:sym typeface="Robo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327425" y="1613425"/>
            <a:ext cx="9550500" cy="515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US"/>
              <a:t>Pocity, informace, otázky k přemýšlení…</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Clr>
                <a:schemeClr val="dk1"/>
              </a:buClr>
              <a:buSzPts val="1100"/>
              <a:buFont typeface="Arial"/>
              <a:buNone/>
            </a:pPr>
            <a:r>
              <a:t/>
            </a:r>
            <a:endParaRPr sz="2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9"/>
          <p:cNvSpPr txBox="1"/>
          <p:nvPr>
            <p:ph type="ctrTitle"/>
          </p:nvPr>
        </p:nvSpPr>
        <p:spPr>
          <a:xfrm>
            <a:off x="914400" y="797000"/>
            <a:ext cx="8474400" cy="61620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US" sz="3700"/>
              <a:t>Vize programu Montessori v ZŠ Na Beránku</a:t>
            </a:r>
            <a:endParaRPr b="1" sz="3700"/>
          </a:p>
          <a:p>
            <a:pPr indent="0" lvl="0" marL="0" rtl="0" algn="ctr">
              <a:spcBef>
                <a:spcPts val="0"/>
              </a:spcBef>
              <a:spcAft>
                <a:spcPts val="0"/>
              </a:spcAft>
              <a:buNone/>
            </a:pPr>
            <a:r>
              <a:t/>
            </a:r>
            <a:endParaRPr b="1" sz="3700"/>
          </a:p>
          <a:p>
            <a:pPr indent="0" lvl="0" marL="0" rtl="0" algn="ctr">
              <a:spcBef>
                <a:spcPts val="0"/>
              </a:spcBef>
              <a:spcAft>
                <a:spcPts val="0"/>
              </a:spcAft>
              <a:buNone/>
            </a:pPr>
            <a:r>
              <a:t/>
            </a:r>
            <a:endParaRPr b="1" sz="2400">
              <a:solidFill>
                <a:srgbClr val="FF7404"/>
              </a:solidFill>
            </a:endParaRPr>
          </a:p>
          <a:p>
            <a:pPr indent="0" lvl="0" marL="0" rtl="0" algn="ctr">
              <a:lnSpc>
                <a:spcPct val="115000"/>
              </a:lnSpc>
              <a:spcBef>
                <a:spcPts val="0"/>
              </a:spcBef>
              <a:spcAft>
                <a:spcPts val="0"/>
              </a:spcAft>
              <a:buClr>
                <a:schemeClr val="dk1"/>
              </a:buClr>
              <a:buSzPts val="1100"/>
              <a:buFont typeface="Arial"/>
              <a:buNone/>
            </a:pPr>
            <a:r>
              <a:rPr b="1" lang="en-US" sz="2400">
                <a:solidFill>
                  <a:srgbClr val="FF7404"/>
                </a:solidFill>
              </a:rPr>
              <a:t>S důvěrou a respektem společně provázíme dítě na jeho cestě</a:t>
            </a:r>
            <a:endParaRPr b="1" sz="2400">
              <a:solidFill>
                <a:srgbClr val="FF7404"/>
              </a:solidFill>
            </a:endParaRPr>
          </a:p>
          <a:p>
            <a:pPr indent="-381000" lvl="0" marL="457200" rtl="0" algn="l">
              <a:lnSpc>
                <a:spcPct val="130000"/>
              </a:lnSpc>
              <a:spcBef>
                <a:spcPts val="2200"/>
              </a:spcBef>
              <a:spcAft>
                <a:spcPts val="0"/>
              </a:spcAft>
              <a:buClr>
                <a:srgbClr val="FF7404"/>
              </a:buClr>
              <a:buSzPts val="2400"/>
              <a:buChar char="●"/>
            </a:pPr>
            <a:r>
              <a:rPr b="1" lang="en-US" sz="2400">
                <a:solidFill>
                  <a:srgbClr val="FF7404"/>
                </a:solidFill>
              </a:rPr>
              <a:t>k poznání sebe sama</a:t>
            </a:r>
            <a:endParaRPr b="1" sz="2400">
              <a:solidFill>
                <a:srgbClr val="FF7404"/>
              </a:solidFill>
            </a:endParaRPr>
          </a:p>
          <a:p>
            <a:pPr indent="-381000" lvl="0" marL="457200" rtl="0" algn="l">
              <a:lnSpc>
                <a:spcPct val="130000"/>
              </a:lnSpc>
              <a:spcBef>
                <a:spcPts val="0"/>
              </a:spcBef>
              <a:spcAft>
                <a:spcPts val="0"/>
              </a:spcAft>
              <a:buClr>
                <a:srgbClr val="FF7404"/>
              </a:buClr>
              <a:buSzPts val="2400"/>
              <a:buChar char="●"/>
            </a:pPr>
            <a:r>
              <a:rPr b="1" lang="en-US" sz="2400">
                <a:solidFill>
                  <a:srgbClr val="FF7404"/>
                </a:solidFill>
              </a:rPr>
              <a:t>k otevřenosti a vnímání okolí</a:t>
            </a:r>
            <a:endParaRPr b="1" sz="2400">
              <a:solidFill>
                <a:srgbClr val="FF7404"/>
              </a:solidFill>
            </a:endParaRPr>
          </a:p>
          <a:p>
            <a:pPr indent="-381000" lvl="0" marL="457200" rtl="0" algn="l">
              <a:lnSpc>
                <a:spcPct val="130000"/>
              </a:lnSpc>
              <a:spcBef>
                <a:spcPts val="0"/>
              </a:spcBef>
              <a:spcAft>
                <a:spcPts val="0"/>
              </a:spcAft>
              <a:buClr>
                <a:srgbClr val="FF7404"/>
              </a:buClr>
              <a:buSzPts val="2400"/>
              <a:buChar char="●"/>
            </a:pPr>
            <a:r>
              <a:rPr b="1" lang="en-US" sz="2400">
                <a:solidFill>
                  <a:srgbClr val="FF7404"/>
                </a:solidFill>
              </a:rPr>
              <a:t>k radosti z objevování</a:t>
            </a:r>
            <a:endParaRPr b="1" sz="2400">
              <a:solidFill>
                <a:srgbClr val="FF7404"/>
              </a:solidFill>
            </a:endParaRPr>
          </a:p>
          <a:p>
            <a:pPr indent="-381000" lvl="0" marL="457200" rtl="0" algn="l">
              <a:lnSpc>
                <a:spcPct val="130000"/>
              </a:lnSpc>
              <a:spcBef>
                <a:spcPts val="0"/>
              </a:spcBef>
              <a:spcAft>
                <a:spcPts val="0"/>
              </a:spcAft>
              <a:buClr>
                <a:srgbClr val="FF7404"/>
              </a:buClr>
              <a:buSzPts val="2400"/>
              <a:buChar char="●"/>
            </a:pPr>
            <a:r>
              <a:rPr b="1" lang="en-US" sz="2400">
                <a:solidFill>
                  <a:srgbClr val="FF7404"/>
                </a:solidFill>
              </a:rPr>
              <a:t>k vědomí sounáležitosti s okolním světem</a:t>
            </a:r>
            <a:endParaRPr b="1" sz="2400">
              <a:solidFill>
                <a:srgbClr val="FF7404"/>
              </a:solidFill>
            </a:endParaRPr>
          </a:p>
          <a:p>
            <a:pPr indent="0" lvl="0" marL="0" rtl="0" algn="ctr">
              <a:spcBef>
                <a:spcPts val="0"/>
              </a:spcBef>
              <a:spcAft>
                <a:spcPts val="0"/>
              </a:spcAft>
              <a:buNone/>
            </a:pPr>
            <a:r>
              <a:t/>
            </a:r>
            <a:endParaRPr b="1" sz="4100">
              <a:solidFill>
                <a:srgbClr val="FF99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10"/>
          <p:cNvSpPr txBox="1"/>
          <p:nvPr>
            <p:ph type="ctrTitle"/>
          </p:nvPr>
        </p:nvSpPr>
        <p:spPr>
          <a:xfrm>
            <a:off x="914400" y="1477350"/>
            <a:ext cx="8331300" cy="5384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US"/>
              <a:t>Pište, prosím, dotazy průběžně do chatu…</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11"/>
          <p:cNvSpPr txBox="1"/>
          <p:nvPr>
            <p:ph idx="1" type="body"/>
          </p:nvPr>
        </p:nvSpPr>
        <p:spPr>
          <a:xfrm>
            <a:off x="304800" y="1828800"/>
            <a:ext cx="9550500" cy="2343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sz="3700">
                <a:solidFill>
                  <a:schemeClr val="dk1"/>
                </a:solidFill>
              </a:rPr>
              <a:t>Doporučujeme si pročíst a zamyslet se, promluvit si doma, odpovědět na otázky… :-)</a:t>
            </a:r>
            <a:endParaRPr b="1" sz="3700">
              <a:solidFill>
                <a:schemeClr val="dk1"/>
              </a:solidFill>
            </a:endParaRPr>
          </a:p>
          <a:p>
            <a:pPr indent="0" lvl="0" marL="0" rtl="0" algn="ctr">
              <a:spcBef>
                <a:spcPts val="0"/>
              </a:spcBef>
              <a:spcAft>
                <a:spcPts val="0"/>
              </a:spcAft>
              <a:buClr>
                <a:schemeClr val="dk1"/>
              </a:buClr>
              <a:buSzPts val="1100"/>
              <a:buFont typeface="Arial"/>
              <a:buNone/>
            </a:pPr>
            <a:r>
              <a:t/>
            </a:r>
            <a:endParaRPr sz="3300">
              <a:solidFill>
                <a:schemeClr val="dk1"/>
              </a:solidFill>
            </a:endParaRPr>
          </a:p>
          <a:p>
            <a:pPr indent="0" lvl="0" marL="0" rtl="0" algn="l">
              <a:spcBef>
                <a:spcPts val="0"/>
              </a:spcBef>
              <a:spcAft>
                <a:spcPts val="0"/>
              </a:spcAft>
              <a:buClr>
                <a:schemeClr val="dk1"/>
              </a:buClr>
              <a:buSzPts val="1100"/>
              <a:buFont typeface="Arial"/>
              <a:buNone/>
            </a:pPr>
            <a:r>
              <a:rPr lang="en-US" sz="3300">
                <a:solidFill>
                  <a:schemeClr val="dk1"/>
                </a:solidFill>
              </a:rPr>
              <a:t>    </a:t>
            </a:r>
            <a:r>
              <a:rPr lang="en-US" sz="3500" u="sng">
                <a:solidFill>
                  <a:schemeClr val="hlink"/>
                </a:solidFill>
                <a:hlinkClick r:id="rId3"/>
              </a:rPr>
              <a:t>https://montessoricesta.cz/co-je-montessori/</a:t>
            </a:r>
            <a:endParaRPr sz="48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1" name="Shape 51"/>
        <p:cNvGrpSpPr/>
        <p:nvPr/>
      </p:nvGrpSpPr>
      <p:grpSpPr>
        <a:xfrm>
          <a:off x="0" y="0"/>
          <a:ext cx="0" cy="0"/>
          <a:chOff x="0" y="0"/>
          <a:chExt cx="0" cy="0"/>
        </a:xfrm>
      </p:grpSpPr>
      <p:sp>
        <p:nvSpPr>
          <p:cNvPr id="52" name="Google Shape;52;p12"/>
          <p:cNvSpPr txBox="1"/>
          <p:nvPr/>
        </p:nvSpPr>
        <p:spPr>
          <a:xfrm>
            <a:off x="738675" y="2876950"/>
            <a:ext cx="8475300" cy="116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4800"/>
              <a:t>Video ze tříd 1. trojročí </a:t>
            </a:r>
            <a:endParaRPr b="1" sz="4800">
              <a:solidFill>
                <a:srgbClr val="FF0000"/>
              </a:solidFill>
            </a:endParaRPr>
          </a:p>
          <a:p>
            <a:pPr indent="0" lvl="0" marL="0" rtl="0" algn="ctr">
              <a:spcBef>
                <a:spcPts val="0"/>
              </a:spcBef>
              <a:spcAft>
                <a:spcPts val="0"/>
              </a:spcAft>
              <a:buNone/>
            </a:pPr>
            <a:r>
              <a:rPr b="1" lang="en-US" sz="1600">
                <a:solidFill>
                  <a:srgbClr val="FF0000"/>
                </a:solidFill>
              </a:rPr>
              <a:t>není k dispozici (bylo použito pouze pro účely online DOD)</a:t>
            </a:r>
            <a:endParaRPr b="1" sz="16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6" name="Shape 56"/>
        <p:cNvGrpSpPr/>
        <p:nvPr/>
      </p:nvGrpSpPr>
      <p:grpSpPr>
        <a:xfrm>
          <a:off x="0" y="0"/>
          <a:ext cx="0" cy="0"/>
          <a:chOff x="0" y="0"/>
          <a:chExt cx="0" cy="0"/>
        </a:xfrm>
      </p:grpSpPr>
      <p:sp>
        <p:nvSpPr>
          <p:cNvPr id="57" name="Google Shape;57;p13"/>
          <p:cNvSpPr txBox="1"/>
          <p:nvPr>
            <p:ph type="title"/>
          </p:nvPr>
        </p:nvSpPr>
        <p:spPr>
          <a:xfrm>
            <a:off x="304800" y="304800"/>
            <a:ext cx="9626600" cy="9906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rPr b="1" lang="en-US" sz="4800">
                <a:solidFill>
                  <a:srgbClr val="000000"/>
                </a:solidFill>
              </a:rPr>
              <a:t>Zápis do 1.třídy</a:t>
            </a:r>
            <a:endParaRPr b="1" sz="4800">
              <a:solidFill>
                <a:srgbClr val="000000"/>
              </a:solidFill>
            </a:endParaRPr>
          </a:p>
        </p:txBody>
      </p:sp>
      <p:sp>
        <p:nvSpPr>
          <p:cNvPr id="58" name="Google Shape;58;p13"/>
          <p:cNvSpPr txBox="1"/>
          <p:nvPr>
            <p:ph idx="1" type="body"/>
          </p:nvPr>
        </p:nvSpPr>
        <p:spPr>
          <a:xfrm>
            <a:off x="579250" y="1807800"/>
            <a:ext cx="9001500" cy="5190000"/>
          </a:xfrm>
          <a:prstGeom prst="rect">
            <a:avLst/>
          </a:prstGeom>
        </p:spPr>
        <p:txBody>
          <a:bodyPr anchorCtr="0" anchor="t" bIns="38100" lIns="38100" spcFirstLastPara="1" rIns="38100" wrap="square" tIns="38100">
            <a:noAutofit/>
          </a:bodyPr>
          <a:lstStyle/>
          <a:p>
            <a:pPr indent="0" lvl="0" marL="0" rtl="0" algn="ctr">
              <a:lnSpc>
                <a:spcPct val="100000"/>
              </a:lnSpc>
              <a:spcBef>
                <a:spcPts val="0"/>
              </a:spcBef>
              <a:spcAft>
                <a:spcPts val="0"/>
              </a:spcAft>
              <a:buNone/>
            </a:pPr>
            <a:r>
              <a:t/>
            </a:r>
            <a:endParaRPr b="1" sz="1306">
              <a:solidFill>
                <a:srgbClr val="FF7404"/>
              </a:solidFill>
              <a:latin typeface="Verdana"/>
              <a:ea typeface="Verdana"/>
              <a:cs typeface="Verdana"/>
              <a:sym typeface="Verdana"/>
            </a:endParaRPr>
          </a:p>
          <a:p>
            <a:pPr indent="0" lvl="0" marL="0" rtl="0" algn="l">
              <a:lnSpc>
                <a:spcPct val="100000"/>
              </a:lnSpc>
              <a:spcBef>
                <a:spcPts val="0"/>
              </a:spcBef>
              <a:spcAft>
                <a:spcPts val="0"/>
              </a:spcAft>
              <a:buNone/>
            </a:pPr>
            <a:r>
              <a:rPr b="1" lang="en-US" sz="2666">
                <a:solidFill>
                  <a:srgbClr val="000000"/>
                </a:solidFill>
                <a:latin typeface="arial"/>
                <a:ea typeface="arial"/>
                <a:cs typeface="arial"/>
                <a:sym typeface="arial"/>
              </a:rPr>
              <a:t>Kd</a:t>
            </a:r>
            <a:r>
              <a:rPr b="1" lang="en-US">
                <a:latin typeface="arial"/>
                <a:ea typeface="arial"/>
                <a:cs typeface="arial"/>
                <a:sym typeface="arial"/>
              </a:rPr>
              <a:t>e naleznete všechny informace?</a:t>
            </a:r>
            <a:endParaRPr sz="2400">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t/>
            </a:r>
            <a:endParaRPr sz="2400">
              <a:latin typeface="arial"/>
              <a:ea typeface="arial"/>
              <a:cs typeface="arial"/>
              <a:sym typeface="arial"/>
            </a:endParaRPr>
          </a:p>
          <a:p>
            <a:pPr indent="0" lvl="0" marL="457200" rtl="0" algn="l">
              <a:lnSpc>
                <a:spcPct val="100000"/>
              </a:lnSpc>
              <a:spcBef>
                <a:spcPts val="0"/>
              </a:spcBef>
              <a:spcAft>
                <a:spcPts val="0"/>
              </a:spcAft>
              <a:buNone/>
            </a:pPr>
            <a:r>
              <a:rPr lang="en-US" sz="3700" u="sng">
                <a:solidFill>
                  <a:schemeClr val="hlink"/>
                </a:solidFill>
                <a:hlinkClick r:id="rId3"/>
              </a:rPr>
              <a:t>http://naberanku.cz/novi-zaci-zapis</a:t>
            </a:r>
            <a:endParaRPr sz="3700">
              <a:latin typeface="arial"/>
              <a:ea typeface="arial"/>
              <a:cs typeface="arial"/>
              <a:sym typeface="arial"/>
            </a:endParaRPr>
          </a:p>
          <a:p>
            <a:pPr indent="0" lvl="0" marL="0" rtl="0" algn="l">
              <a:lnSpc>
                <a:spcPct val="100000"/>
              </a:lnSpc>
              <a:spcBef>
                <a:spcPts val="0"/>
              </a:spcBef>
              <a:spcAft>
                <a:spcPts val="0"/>
              </a:spcAft>
              <a:buNone/>
            </a:pPr>
            <a:r>
              <a:t/>
            </a:r>
            <a:endParaRPr b="1">
              <a:latin typeface="arial"/>
              <a:ea typeface="arial"/>
              <a:cs typeface="arial"/>
              <a:sym typeface="arial"/>
            </a:endParaRPr>
          </a:p>
          <a:p>
            <a:pPr indent="0" lvl="0" marL="0" rtl="0" algn="l">
              <a:lnSpc>
                <a:spcPct val="100000"/>
              </a:lnSpc>
              <a:spcBef>
                <a:spcPts val="0"/>
              </a:spcBef>
              <a:spcAft>
                <a:spcPts val="0"/>
              </a:spcAft>
              <a:buNone/>
            </a:pPr>
            <a:r>
              <a:rPr b="1" lang="en-US" sz="2666">
                <a:solidFill>
                  <a:srgbClr val="000000"/>
                </a:solidFill>
                <a:latin typeface="arial"/>
                <a:ea typeface="arial"/>
                <a:cs typeface="arial"/>
                <a:sym typeface="arial"/>
              </a:rPr>
              <a:t>K</a:t>
            </a:r>
            <a:r>
              <a:rPr b="1" lang="en-US">
                <a:latin typeface="arial"/>
                <a:ea typeface="arial"/>
                <a:cs typeface="arial"/>
                <a:sym typeface="arial"/>
              </a:rPr>
              <a:t>dy proběhne online forma zápisu?</a:t>
            </a:r>
            <a:endParaRPr b="1" sz="2666">
              <a:solidFill>
                <a:srgbClr val="000000"/>
              </a:solidFill>
              <a:latin typeface="arial"/>
              <a:ea typeface="arial"/>
              <a:cs typeface="arial"/>
              <a:sym typeface="arial"/>
            </a:endParaRPr>
          </a:p>
          <a:p>
            <a:pPr indent="0" lvl="0" marL="0" rtl="0" algn="l">
              <a:lnSpc>
                <a:spcPct val="100000"/>
              </a:lnSpc>
              <a:spcBef>
                <a:spcPts val="0"/>
              </a:spcBef>
              <a:spcAft>
                <a:spcPts val="0"/>
              </a:spcAft>
              <a:buNone/>
            </a:pPr>
            <a:r>
              <a:rPr b="1" lang="en-US" sz="2666">
                <a:solidFill>
                  <a:srgbClr val="000000"/>
                </a:solidFill>
                <a:latin typeface="arial"/>
                <a:ea typeface="arial"/>
                <a:cs typeface="arial"/>
                <a:sym typeface="arial"/>
              </a:rPr>
              <a:t> </a:t>
            </a:r>
            <a:endParaRPr b="1" sz="2666">
              <a:solidFill>
                <a:srgbClr val="000000"/>
              </a:solidFill>
              <a:latin typeface="arial"/>
              <a:ea typeface="arial"/>
              <a:cs typeface="arial"/>
              <a:sym typeface="arial"/>
            </a:endParaRPr>
          </a:p>
          <a:p>
            <a:pPr indent="0" lvl="0" marL="457200" rtl="0" algn="l">
              <a:lnSpc>
                <a:spcPct val="100000"/>
              </a:lnSpc>
              <a:spcBef>
                <a:spcPts val="0"/>
              </a:spcBef>
              <a:spcAft>
                <a:spcPts val="0"/>
              </a:spcAft>
              <a:buNone/>
            </a:pPr>
            <a:r>
              <a:rPr b="1" lang="en-US" sz="3200">
                <a:latin typeface="arial"/>
                <a:ea typeface="arial"/>
                <a:cs typeface="arial"/>
                <a:sym typeface="arial"/>
              </a:rPr>
              <a:t>               </a:t>
            </a:r>
            <a:r>
              <a:rPr b="1" lang="en-US" sz="3200">
                <a:solidFill>
                  <a:srgbClr val="FF0000"/>
                </a:solidFill>
                <a:latin typeface="arial"/>
                <a:ea typeface="arial"/>
                <a:cs typeface="arial"/>
                <a:sym typeface="arial"/>
              </a:rPr>
              <a:t>Zápis naživo 12.4. a 19.4. 2022</a:t>
            </a:r>
            <a:endParaRPr b="1" sz="3200">
              <a:solidFill>
                <a:srgbClr val="FF0000"/>
              </a:solidFill>
              <a:latin typeface="arial"/>
              <a:ea typeface="arial"/>
              <a:cs typeface="arial"/>
              <a:sym typeface="arial"/>
            </a:endParaRPr>
          </a:p>
          <a:p>
            <a:pPr indent="0" lvl="0" marL="457200" rtl="0" algn="l">
              <a:lnSpc>
                <a:spcPct val="100000"/>
              </a:lnSpc>
              <a:spcBef>
                <a:spcPts val="0"/>
              </a:spcBef>
              <a:spcAft>
                <a:spcPts val="0"/>
              </a:spcAft>
              <a:buNone/>
            </a:pPr>
            <a:r>
              <a:t/>
            </a:r>
            <a:endParaRPr sz="2400">
              <a:latin typeface="arial"/>
              <a:ea typeface="arial"/>
              <a:cs typeface="arial"/>
              <a:sym typeface="arial"/>
            </a:endParaRPr>
          </a:p>
          <a:p>
            <a:pPr indent="0" lvl="0" marL="457200" rtl="0" algn="l">
              <a:lnSpc>
                <a:spcPct val="100000"/>
              </a:lnSpc>
              <a:spcBef>
                <a:spcPts val="0"/>
              </a:spcBef>
              <a:spcAft>
                <a:spcPts val="0"/>
              </a:spcAft>
              <a:buNone/>
            </a:pPr>
            <a:r>
              <a:rPr lang="en-US" sz="2400">
                <a:latin typeface="arial"/>
                <a:ea typeface="arial"/>
                <a:cs typeface="arial"/>
                <a:sym typeface="arial"/>
              </a:rPr>
              <a:t>Důležité</a:t>
            </a:r>
            <a:endParaRPr sz="2400">
              <a:latin typeface="arial"/>
              <a:ea typeface="arial"/>
              <a:cs typeface="arial"/>
              <a:sym typeface="arial"/>
            </a:endParaRPr>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mít všechny potřebné dokumenty</a:t>
            </a:r>
            <a:endParaRPr sz="2400">
              <a:latin typeface="arial"/>
              <a:ea typeface="arial"/>
              <a:cs typeface="arial"/>
              <a:sym typeface="arial"/>
            </a:endParaRPr>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prostudovat informace na webu, viz výše</a:t>
            </a:r>
            <a:endParaRPr sz="2400">
              <a:latin typeface="arial"/>
              <a:ea typeface="arial"/>
              <a:cs typeface="arial"/>
              <a:sym typeface="arial"/>
            </a:endParaRPr>
          </a:p>
          <a:p>
            <a:pPr indent="0" lvl="0" marL="0" rtl="0" algn="l">
              <a:lnSpc>
                <a:spcPct val="100000"/>
              </a:lnSpc>
              <a:spcBef>
                <a:spcPts val="0"/>
              </a:spcBef>
              <a:spcAft>
                <a:spcPts val="0"/>
              </a:spcAft>
              <a:buNone/>
            </a:pPr>
            <a:r>
              <a:t/>
            </a:r>
            <a:endParaRPr sz="2400">
              <a:latin typeface="arial"/>
              <a:ea typeface="arial"/>
              <a:cs typeface="arial"/>
              <a:sym typeface="arial"/>
            </a:endParaRPr>
          </a:p>
          <a:p>
            <a:pPr indent="0" lvl="0" marL="0" rtl="0" algn="l">
              <a:lnSpc>
                <a:spcPct val="100000"/>
              </a:lnSpc>
              <a:spcBef>
                <a:spcPts val="1000"/>
              </a:spcBef>
              <a:spcAft>
                <a:spcPts val="0"/>
              </a:spcAft>
              <a:buNone/>
            </a:pPr>
            <a:r>
              <a:t/>
            </a:r>
            <a:endParaRPr b="1">
              <a:latin typeface="arial"/>
              <a:ea typeface="arial"/>
              <a:cs typeface="arial"/>
              <a:sym typeface="arial"/>
            </a:endParaRPr>
          </a:p>
          <a:p>
            <a:pPr indent="0" lvl="0" marL="457200" rtl="0" algn="l">
              <a:lnSpc>
                <a:spcPct val="100000"/>
              </a:lnSpc>
              <a:spcBef>
                <a:spcPts val="0"/>
              </a:spcBef>
              <a:spcAft>
                <a:spcPts val="0"/>
              </a:spcAft>
              <a:buNone/>
            </a:pPr>
            <a:r>
              <a:t/>
            </a:r>
            <a:endParaRPr sz="24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2" name="Shape 62"/>
        <p:cNvGrpSpPr/>
        <p:nvPr/>
      </p:nvGrpSpPr>
      <p:grpSpPr>
        <a:xfrm>
          <a:off x="0" y="0"/>
          <a:ext cx="0" cy="0"/>
          <a:chOff x="0" y="0"/>
          <a:chExt cx="0" cy="0"/>
        </a:xfrm>
      </p:grpSpPr>
      <p:sp>
        <p:nvSpPr>
          <p:cNvPr id="63" name="Google Shape;63;p14"/>
          <p:cNvSpPr txBox="1"/>
          <p:nvPr/>
        </p:nvSpPr>
        <p:spPr>
          <a:xfrm>
            <a:off x="812350" y="2201575"/>
            <a:ext cx="8535300" cy="2941800"/>
          </a:xfrm>
          <a:prstGeom prst="rect">
            <a:avLst/>
          </a:prstGeom>
          <a:noFill/>
          <a:ln>
            <a:noFill/>
          </a:ln>
        </p:spPr>
        <p:txBody>
          <a:bodyPr anchorCtr="0" anchor="t" bIns="91425" lIns="91425" spcFirstLastPara="1" rIns="91425" wrap="square" tIns="91425">
            <a:noAutofit/>
          </a:bodyPr>
          <a:lstStyle/>
          <a:p>
            <a:pPr indent="0" lvl="0" marL="457200" rtl="0" algn="ctr">
              <a:spcBef>
                <a:spcPts val="0"/>
              </a:spcBef>
              <a:spcAft>
                <a:spcPts val="0"/>
              </a:spcAft>
              <a:buNone/>
            </a:pPr>
            <a:r>
              <a:rPr lang="en-US" sz="5600" u="sng">
                <a:solidFill>
                  <a:schemeClr val="hlink"/>
                </a:solidFill>
                <a:hlinkClick r:id="rId3"/>
              </a:rPr>
              <a:t>Kritéria pro přijetí dítěte   </a:t>
            </a:r>
            <a:br>
              <a:rPr lang="en-US" sz="5600" u="sng">
                <a:solidFill>
                  <a:schemeClr val="hlink"/>
                </a:solidFill>
                <a:hlinkClick r:id="rId4"/>
              </a:rPr>
            </a:br>
            <a:r>
              <a:rPr lang="en-US" sz="5600"/>
              <a:t>    budou zveřejněna na konci března</a:t>
            </a:r>
            <a:endParaRPr sz="5600"/>
          </a:p>
          <a:p>
            <a:pPr indent="0" lvl="0" marL="457200" rtl="0" algn="l">
              <a:spcBef>
                <a:spcPts val="0"/>
              </a:spcBef>
              <a:spcAft>
                <a:spcPts val="0"/>
              </a:spcAft>
              <a:buNone/>
            </a:pPr>
            <a:r>
              <a:t/>
            </a:r>
            <a:endParaRPr sz="5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7" name="Shape 67"/>
        <p:cNvGrpSpPr/>
        <p:nvPr/>
      </p:nvGrpSpPr>
      <p:grpSpPr>
        <a:xfrm>
          <a:off x="0" y="0"/>
          <a:ext cx="0" cy="0"/>
          <a:chOff x="0" y="0"/>
          <a:chExt cx="0" cy="0"/>
        </a:xfrm>
      </p:grpSpPr>
      <p:sp>
        <p:nvSpPr>
          <p:cNvPr id="68" name="Google Shape;68;p15"/>
          <p:cNvSpPr txBox="1"/>
          <p:nvPr>
            <p:ph type="ctrTitle"/>
          </p:nvPr>
        </p:nvSpPr>
        <p:spPr>
          <a:xfrm>
            <a:off x="914400" y="4393175"/>
            <a:ext cx="8331300" cy="2138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US" sz="3200"/>
              <a:t>Webové stránky ZŠ a MŠ Na Beránku</a:t>
            </a:r>
            <a:endParaRPr sz="3200"/>
          </a:p>
          <a:p>
            <a:pPr indent="0" lvl="0" marL="0" rtl="0" algn="ctr">
              <a:spcBef>
                <a:spcPts val="0"/>
              </a:spcBef>
              <a:spcAft>
                <a:spcPts val="0"/>
              </a:spcAft>
              <a:buNone/>
            </a:pPr>
            <a:r>
              <a:t/>
            </a:r>
            <a:endParaRPr sz="3200"/>
          </a:p>
          <a:p>
            <a:pPr indent="0" lvl="0" marL="0" rtl="0" algn="ctr">
              <a:spcBef>
                <a:spcPts val="0"/>
              </a:spcBef>
              <a:spcAft>
                <a:spcPts val="0"/>
              </a:spcAft>
              <a:buNone/>
            </a:pPr>
            <a:r>
              <a:rPr lang="en-US" u="sng">
                <a:solidFill>
                  <a:schemeClr val="hlink"/>
                </a:solidFill>
                <a:hlinkClick r:id="rId3"/>
              </a:rPr>
              <a:t>http://www.naberanku.cz/</a:t>
            </a:r>
            <a:endParaRPr/>
          </a:p>
        </p:txBody>
      </p:sp>
      <p:sp>
        <p:nvSpPr>
          <p:cNvPr id="69" name="Google Shape;69;p15"/>
          <p:cNvSpPr txBox="1"/>
          <p:nvPr/>
        </p:nvSpPr>
        <p:spPr>
          <a:xfrm>
            <a:off x="447100" y="2079950"/>
            <a:ext cx="8902800" cy="1908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3200"/>
              <a:t>W</a:t>
            </a:r>
            <a:r>
              <a:rPr lang="en-US" sz="3200"/>
              <a:t>ebové stránky programu Montessori</a:t>
            </a:r>
            <a:endParaRPr sz="3200"/>
          </a:p>
          <a:p>
            <a:pPr indent="0" lvl="0" marL="0" rtl="0" algn="ctr">
              <a:spcBef>
                <a:spcPts val="0"/>
              </a:spcBef>
              <a:spcAft>
                <a:spcPts val="0"/>
              </a:spcAft>
              <a:buNone/>
            </a:pPr>
            <a:r>
              <a:t/>
            </a:r>
            <a:endParaRPr sz="3200"/>
          </a:p>
          <a:p>
            <a:pPr indent="0" lvl="0" marL="0" rtl="0" algn="ctr">
              <a:spcBef>
                <a:spcPts val="0"/>
              </a:spcBef>
              <a:spcAft>
                <a:spcPts val="0"/>
              </a:spcAft>
              <a:buClr>
                <a:schemeClr val="dk1"/>
              </a:buClr>
              <a:buSzPts val="1100"/>
              <a:buFont typeface="Arial"/>
              <a:buNone/>
            </a:pPr>
            <a:r>
              <a:rPr lang="en-US" sz="4800" u="sng">
                <a:solidFill>
                  <a:schemeClr val="hlink"/>
                </a:solidFill>
                <a:hlinkClick r:id="rId4"/>
              </a:rPr>
              <a:t>www.montessoricesta.cz</a:t>
            </a:r>
            <a:endParaRPr sz="3200"/>
          </a:p>
        </p:txBody>
      </p:sp>
    </p:spTree>
  </p:cSld>
  <p:clrMapOvr>
    <a:masterClrMapping/>
  </p:clrMapOvr>
</p:sld>
</file>

<file path=ppt/theme/theme1.xml><?xml version="1.0" encoding="utf-8"?>
<a:theme xmlns:a="http://schemas.openxmlformats.org/drawingml/2006/main" xmlns:r="http://schemas.openxmlformats.org/officeDocument/2006/relationships" name="Custom">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